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80" r:id="rId3"/>
    <p:sldId id="267" r:id="rId4"/>
    <p:sldId id="268" r:id="rId5"/>
    <p:sldId id="281" r:id="rId6"/>
    <p:sldId id="296" r:id="rId7"/>
    <p:sldId id="264" r:id="rId8"/>
    <p:sldId id="263" r:id="rId9"/>
    <p:sldId id="265" r:id="rId10"/>
    <p:sldId id="307" r:id="rId11"/>
    <p:sldId id="270" r:id="rId12"/>
    <p:sldId id="283" r:id="rId13"/>
    <p:sldId id="257" r:id="rId14"/>
    <p:sldId id="275" r:id="rId15"/>
    <p:sldId id="258" r:id="rId16"/>
    <p:sldId id="259" r:id="rId17"/>
    <p:sldId id="278" r:id="rId18"/>
    <p:sldId id="302" r:id="rId19"/>
    <p:sldId id="279" r:id="rId20"/>
    <p:sldId id="303" r:id="rId21"/>
    <p:sldId id="304" r:id="rId22"/>
    <p:sldId id="299" r:id="rId23"/>
    <p:sldId id="300" r:id="rId24"/>
    <p:sldId id="306" r:id="rId25"/>
    <p:sldId id="301" r:id="rId26"/>
    <p:sldId id="260" r:id="rId27"/>
    <p:sldId id="266" r:id="rId28"/>
    <p:sldId id="261" r:id="rId29"/>
    <p:sldId id="293" r:id="rId30"/>
    <p:sldId id="298" r:id="rId31"/>
    <p:sldId id="308" r:id="rId32"/>
    <p:sldId id="309" r:id="rId33"/>
    <p:sldId id="262" r:id="rId34"/>
    <p:sldId id="273" r:id="rId35"/>
    <p:sldId id="297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5F55-CE65-42C2-8E77-91CF1339154A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66A41-B150-4792-B157-6830769BC9D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36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1" charset="-128"/>
              <a:cs typeface="Geneva" pitchFamily="1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3DBE4-0EC2-442B-9CA3-9890CBFB465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885F9D-BC0F-470A-AC38-5164DECF960C}" type="datetimeFigureOut">
              <a:rPr lang="en-US" smtClean="0"/>
              <a:pPr/>
              <a:t>2/15/2015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943059-F2B4-476B-87F7-A0D8D28E783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81001"/>
            <a:ext cx="8122362" cy="111917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Culprit vessel vs Multi vessel </a:t>
            </a:r>
            <a:r>
              <a:rPr lang="en-US" sz="4000" dirty="0" smtClean="0"/>
              <a:t>PCI  in </a:t>
            </a:r>
            <a:r>
              <a:rPr lang="en-US" sz="4000" dirty="0" smtClean="0"/>
              <a:t>STEMI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IN" sz="2800" dirty="0"/>
          </a:p>
        </p:txBody>
      </p:sp>
      <p:pic>
        <p:nvPicPr>
          <p:cNvPr id="4" name="Picture 2" descr="C:\Users\Dell\Documents\alleppey aerial 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031715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628652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Sunitha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Viswanathan</a:t>
            </a:r>
            <a:r>
              <a:rPr lang="en-US" b="1" dirty="0" smtClean="0">
                <a:solidFill>
                  <a:srgbClr val="FFFF00"/>
                </a:solidFill>
              </a:rPr>
              <a:t>; GTDMC ,</a:t>
            </a:r>
            <a:r>
              <a:rPr lang="en-US" b="1" dirty="0" err="1" smtClean="0">
                <a:solidFill>
                  <a:srgbClr val="FFFF00"/>
                </a:solidFill>
              </a:rPr>
              <a:t>Alappuzha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353" t="11811" r="10791" b="17717"/>
          <a:stretch>
            <a:fillRect/>
          </a:stretch>
        </p:blipFill>
        <p:spPr bwMode="auto">
          <a:xfrm>
            <a:off x="214282" y="109928"/>
            <a:ext cx="8715436" cy="6496252"/>
          </a:xfrm>
          <a:prstGeom prst="rect">
            <a:avLst/>
          </a:prstGeom>
          <a:noFill/>
          <a:ln w="11747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68" t="31496" r="1660" b="5413"/>
          <a:stretch>
            <a:fillRect/>
          </a:stretch>
        </p:blipFill>
        <p:spPr bwMode="auto">
          <a:xfrm>
            <a:off x="190147" y="1500150"/>
            <a:ext cx="89538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CARDIOGENIC SHOCK &amp; PREVENTIVE PCI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Data limited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SHOCK TRIAL</a:t>
            </a:r>
          </a:p>
          <a:p>
            <a:pPr>
              <a:buNone/>
            </a:pPr>
            <a:r>
              <a:rPr lang="en-US" dirty="0" smtClean="0"/>
              <a:t>    81% had MVD</a:t>
            </a:r>
          </a:p>
          <a:p>
            <a:pPr>
              <a:buNone/>
            </a:pPr>
            <a:r>
              <a:rPr lang="en-US" dirty="0" smtClean="0"/>
              <a:t>    87% underwent culprit only PCI</a:t>
            </a:r>
          </a:p>
          <a:p>
            <a:pPr>
              <a:buNone/>
            </a:pPr>
            <a:r>
              <a:rPr lang="en-US" dirty="0" smtClean="0"/>
              <a:t>    55% 1 yr survival after SVPCI</a:t>
            </a:r>
          </a:p>
          <a:p>
            <a:pPr>
              <a:buNone/>
            </a:pPr>
            <a:r>
              <a:rPr lang="en-US" dirty="0" smtClean="0"/>
              <a:t>    20% 1 yr survival after same sitting PPCI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20" t="11319" r="16324" b="23130"/>
          <a:stretch>
            <a:fillRect/>
          </a:stretch>
        </p:blipFill>
        <p:spPr bwMode="auto">
          <a:xfrm>
            <a:off x="214282" y="1928802"/>
            <a:ext cx="8715436" cy="41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36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NEJM September 19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  2013</a:t>
            </a:r>
            <a:endParaRPr lang="en-IN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PRAMI:PRESPECIFIED CLINICAL OUTCOMES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08" t="52165" r="28499" b="13287"/>
          <a:stretch>
            <a:fillRect/>
          </a:stretch>
        </p:blipFill>
        <p:spPr bwMode="auto">
          <a:xfrm>
            <a:off x="642910" y="1571612"/>
            <a:ext cx="7643866" cy="4832094"/>
          </a:xfrm>
          <a:prstGeom prst="rect">
            <a:avLst/>
          </a:prstGeom>
          <a:noFill/>
          <a:ln w="1238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35729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PRAMI:Primary</a:t>
            </a:r>
            <a:r>
              <a:rPr lang="en-US" dirty="0" smtClean="0">
                <a:solidFill>
                  <a:srgbClr val="FFFF00"/>
                </a:solidFill>
              </a:rPr>
              <a:t> Outcomes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 smtClean="0"/>
              <a:t>Cardiac </a:t>
            </a:r>
            <a:r>
              <a:rPr lang="en-US" sz="2400" dirty="0" err="1" smtClean="0"/>
              <a:t>Death,Nonfatal</a:t>
            </a:r>
            <a:r>
              <a:rPr lang="en-US" sz="2400" dirty="0" smtClean="0"/>
              <a:t> </a:t>
            </a:r>
            <a:r>
              <a:rPr lang="en-US" sz="2400" dirty="0" err="1" smtClean="0"/>
              <a:t>MI,or</a:t>
            </a:r>
            <a:r>
              <a:rPr lang="en-US" sz="2400" dirty="0" smtClean="0"/>
              <a:t> Refractory </a:t>
            </a:r>
            <a:r>
              <a:rPr lang="en-US" sz="2400" dirty="0" err="1" smtClean="0"/>
              <a:t>Angna</a:t>
            </a:r>
            <a:endParaRPr lang="en-IN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412" t="29528" r="47313" b="31004"/>
          <a:stretch>
            <a:fillRect/>
          </a:stretch>
        </p:blipFill>
        <p:spPr bwMode="auto">
          <a:xfrm>
            <a:off x="1357290" y="1857364"/>
            <a:ext cx="6563700" cy="4286280"/>
          </a:xfrm>
          <a:prstGeom prst="rect">
            <a:avLst/>
          </a:prstGeom>
          <a:noFill/>
          <a:ln w="155575" cap="rnd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CULPRIT TRIAL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81" t="6890" r="15494" b="9350"/>
          <a:stretch>
            <a:fillRect/>
          </a:stretch>
        </p:blipFill>
        <p:spPr bwMode="auto">
          <a:xfrm>
            <a:off x="357158" y="357166"/>
            <a:ext cx="8358246" cy="6317467"/>
          </a:xfrm>
          <a:prstGeom prst="rect">
            <a:avLst/>
          </a:prstGeom>
          <a:noFill/>
          <a:ln w="1111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Multivessel</a:t>
            </a:r>
            <a:r>
              <a:rPr lang="en-US" b="1" dirty="0" smtClean="0">
                <a:solidFill>
                  <a:srgbClr val="FFFF00"/>
                </a:solidFill>
              </a:rPr>
              <a:t> Disease in STEMI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30-40%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81" t="31988" r="14388" b="4921"/>
          <a:stretch>
            <a:fillRect/>
          </a:stretch>
        </p:blipFill>
        <p:spPr bwMode="auto">
          <a:xfrm>
            <a:off x="714348" y="1679883"/>
            <a:ext cx="8001055" cy="49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CvLPRIT</a:t>
            </a:r>
            <a:r>
              <a:rPr lang="en-US" b="1" dirty="0" smtClean="0">
                <a:solidFill>
                  <a:srgbClr val="FFFF00"/>
                </a:solidFill>
              </a:rPr>
              <a:t> : Inclusion &amp; Exclusion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11" t="7382" r="15218" b="4921"/>
          <a:stretch>
            <a:fillRect/>
          </a:stretch>
        </p:blipFill>
        <p:spPr bwMode="auto">
          <a:xfrm>
            <a:off x="1142976" y="1571612"/>
            <a:ext cx="7199649" cy="5023088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Cvlprit:Outcomes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81" t="6890" r="14941" b="35433"/>
          <a:stretch>
            <a:fillRect/>
          </a:stretch>
        </p:blipFill>
        <p:spPr bwMode="auto">
          <a:xfrm>
            <a:off x="212579" y="1714488"/>
            <a:ext cx="8696537" cy="4786346"/>
          </a:xfrm>
          <a:prstGeom prst="rect">
            <a:avLst/>
          </a:prstGeom>
          <a:noFill/>
          <a:ln w="984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CvLPRIT</a:t>
            </a:r>
            <a:r>
              <a:rPr lang="en-US" b="1" dirty="0" smtClean="0">
                <a:solidFill>
                  <a:srgbClr val="FFFF00"/>
                </a:solidFill>
              </a:rPr>
              <a:t> :MACE outcomes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8" y="1428736"/>
            <a:ext cx="8050083" cy="5143536"/>
          </a:xfrm>
          <a:prstGeom prst="rect">
            <a:avLst/>
          </a:prstGeom>
          <a:noFill/>
          <a:ln w="9207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CvLPRIT</a:t>
            </a:r>
            <a:r>
              <a:rPr lang="en-US" b="1" dirty="0" smtClean="0">
                <a:solidFill>
                  <a:srgbClr val="FFFF00"/>
                </a:solidFill>
              </a:rPr>
              <a:t> : 12 month outcomes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8" y="1646238"/>
            <a:ext cx="8050083" cy="4525962"/>
          </a:xfrm>
          <a:prstGeom prst="rect">
            <a:avLst/>
          </a:prstGeom>
          <a:noFill/>
          <a:ln w="9207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CvLPRIT</a:t>
            </a:r>
            <a:r>
              <a:rPr lang="en-US" b="1" dirty="0" smtClean="0">
                <a:solidFill>
                  <a:srgbClr val="FFFF00"/>
                </a:solidFill>
              </a:rPr>
              <a:t>: Summary &amp; Conclusions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34" t="24606" r="15218" b="5413"/>
          <a:stretch>
            <a:fillRect/>
          </a:stretch>
        </p:blipFill>
        <p:spPr bwMode="auto">
          <a:xfrm>
            <a:off x="775018" y="1585220"/>
            <a:ext cx="7785494" cy="4674078"/>
          </a:xfrm>
          <a:prstGeom prst="rect">
            <a:avLst/>
          </a:prstGeom>
          <a:noFill/>
          <a:ln w="14287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177"/>
          <a:stretch>
            <a:fillRect/>
          </a:stretch>
        </p:blipFill>
        <p:spPr bwMode="auto">
          <a:xfrm>
            <a:off x="500034" y="1241974"/>
            <a:ext cx="8286808" cy="53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HAS  PRAMI  and </a:t>
            </a:r>
            <a:r>
              <a:rPr lang="en-US" dirty="0" err="1" smtClean="0"/>
              <a:t>CvLPRIT</a:t>
            </a:r>
            <a:r>
              <a:rPr lang="en-US" dirty="0" smtClean="0"/>
              <a:t>  RESOLVED UNCERTAINTY IN  STEMI  PCI  ??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 we Expect a Guideline  Change ???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38" t="10827" r="5257" b="41339"/>
          <a:stretch>
            <a:fillRect/>
          </a:stretch>
        </p:blipFill>
        <p:spPr bwMode="auto">
          <a:xfrm>
            <a:off x="433246" y="2357430"/>
            <a:ext cx="82821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78592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American Heart Journal  October 2013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786454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Is  it still a great taboo ??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Immediate </a:t>
            </a:r>
            <a:r>
              <a:rPr lang="en-US" sz="5400" dirty="0" err="1" smtClean="0">
                <a:solidFill>
                  <a:srgbClr val="FFFF00"/>
                </a:solidFill>
              </a:rPr>
              <a:t>vs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Staged Preventive PCI ??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</a:rPr>
              <a:t>-Needs to be answered</a:t>
            </a:r>
            <a:endParaRPr lang="en-IN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COMPLETE </a:t>
            </a:r>
            <a:r>
              <a:rPr lang="en-US" dirty="0" smtClean="0"/>
              <a:t>TRIAL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3900 patients with STEMI and MV disease</a:t>
            </a:r>
          </a:p>
          <a:p>
            <a:r>
              <a:rPr lang="en-US" b="1" dirty="0" smtClean="0"/>
              <a:t>Culprit vessel only PPCI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multivessel</a:t>
            </a:r>
            <a:r>
              <a:rPr lang="en-US" b="1" dirty="0" smtClean="0"/>
              <a:t> PCI (Staged PCI only) –background of OMT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Multi-Vessel Disease in STEMI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30-40%</a:t>
            </a:r>
          </a:p>
          <a:p>
            <a:r>
              <a:rPr lang="en-US" dirty="0" smtClean="0"/>
              <a:t>Increased risk of CV morbidity &amp; mortality</a:t>
            </a:r>
          </a:p>
          <a:p>
            <a:r>
              <a:rPr lang="en-US" dirty="0" smtClean="0"/>
              <a:t>Lack of compensatory </a:t>
            </a:r>
            <a:r>
              <a:rPr lang="en-US" dirty="0" err="1" smtClean="0"/>
              <a:t>hyperkinesia</a:t>
            </a:r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microvascular</a:t>
            </a:r>
            <a:r>
              <a:rPr lang="en-US" dirty="0" smtClean="0"/>
              <a:t> reserve</a:t>
            </a:r>
          </a:p>
          <a:p>
            <a:r>
              <a:rPr lang="en-US" dirty="0" smtClean="0"/>
              <a:t>Enhanced systemic inflammatory response</a:t>
            </a:r>
          </a:p>
          <a:p>
            <a:r>
              <a:rPr lang="en-US" dirty="0" smtClean="0"/>
              <a:t>Marker for extensive atherosclerosis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a typeface="ＭＳ Ｐゴシック" pitchFamily="1" charset="-128"/>
                <a:cs typeface="Geneva" pitchFamily="1" charset="0"/>
              </a:rPr>
              <a:t>PCI of a </a:t>
            </a:r>
            <a:r>
              <a:rPr lang="en-US" sz="3600" b="1" dirty="0" err="1" smtClean="0">
                <a:solidFill>
                  <a:schemeClr val="accent2"/>
                </a:solidFill>
                <a:ea typeface="ＭＳ Ｐゴシック" pitchFamily="1" charset="-128"/>
                <a:cs typeface="Geneva" pitchFamily="1" charset="0"/>
              </a:rPr>
              <a:t>Noninfarct</a:t>
            </a:r>
            <a:r>
              <a:rPr lang="en-US" sz="3600" b="1" dirty="0" smtClean="0">
                <a:solidFill>
                  <a:schemeClr val="accent2"/>
                </a:solidFill>
                <a:ea typeface="ＭＳ Ｐゴシック" pitchFamily="1" charset="-128"/>
                <a:cs typeface="Geneva" pitchFamily="1" charset="0"/>
              </a:rPr>
              <a:t> Artery Before Hospital Discharge</a:t>
            </a:r>
            <a:endParaRPr lang="en-US" sz="3600" dirty="0" smtClean="0">
              <a:ea typeface="ＭＳ Ｐゴシック" pitchFamily="1" charset="-128"/>
              <a:cs typeface="Geneva" pitchFamily="1" charset="0"/>
            </a:endParaRP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1981200" y="2319338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PCI is indicated in a noninfarct artery at a time separate from primary PCI in patients who have spontaneous symptoms of myocardial ischemia.</a:t>
            </a:r>
          </a:p>
        </p:txBody>
      </p:sp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1981200" y="3913188"/>
            <a:ext cx="6858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PCI is reasonable in a noninfarct artery at a time separate from primary PCI in patients with intermediate- or high-risk findings on noninvasive testing. 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65113" y="2133600"/>
            <a:ext cx="1216025" cy="942975"/>
            <a:chOff x="3986" y="942"/>
            <a:chExt cx="766" cy="594"/>
          </a:xfrm>
        </p:grpSpPr>
        <p:sp>
          <p:nvSpPr>
            <p:cNvPr id="73745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746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747" name="Freeform 289"/>
            <p:cNvSpPr>
              <a:spLocks/>
            </p:cNvSpPr>
            <p:nvPr/>
          </p:nvSpPr>
          <p:spPr bwMode="auto">
            <a:xfrm>
              <a:off x="4032" y="1200"/>
              <a:ext cx="111" cy="246"/>
            </a:xfrm>
            <a:custGeom>
              <a:avLst/>
              <a:gdLst>
                <a:gd name="T0" fmla="*/ 4 w 136"/>
                <a:gd name="T1" fmla="*/ 34 h 270"/>
                <a:gd name="T2" fmla="*/ 3 w 136"/>
                <a:gd name="T3" fmla="*/ 42 h 270"/>
                <a:gd name="T4" fmla="*/ 3 w 136"/>
                <a:gd name="T5" fmla="*/ 46 h 270"/>
                <a:gd name="T6" fmla="*/ 2 w 136"/>
                <a:gd name="T7" fmla="*/ 50 h 270"/>
                <a:gd name="T8" fmla="*/ 2 w 136"/>
                <a:gd name="T9" fmla="*/ 51 h 270"/>
                <a:gd name="T10" fmla="*/ 2 w 136"/>
                <a:gd name="T11" fmla="*/ 50 h 270"/>
                <a:gd name="T12" fmla="*/ 2 w 136"/>
                <a:gd name="T13" fmla="*/ 49 h 270"/>
                <a:gd name="T14" fmla="*/ 2 w 136"/>
                <a:gd name="T15" fmla="*/ 46 h 270"/>
                <a:gd name="T16" fmla="*/ 2 w 136"/>
                <a:gd name="T17" fmla="*/ 44 h 270"/>
                <a:gd name="T18" fmla="*/ 2 w 136"/>
                <a:gd name="T19" fmla="*/ 40 h 270"/>
                <a:gd name="T20" fmla="*/ 2 w 136"/>
                <a:gd name="T21" fmla="*/ 35 h 270"/>
                <a:gd name="T22" fmla="*/ 1 w 136"/>
                <a:gd name="T23" fmla="*/ 29 h 270"/>
                <a:gd name="T24" fmla="*/ 0 w 136"/>
                <a:gd name="T25" fmla="*/ 22 h 270"/>
                <a:gd name="T26" fmla="*/ 2 w 136"/>
                <a:gd name="T27" fmla="*/ 14 h 270"/>
                <a:gd name="T28" fmla="*/ 2 w 136"/>
                <a:gd name="T29" fmla="*/ 8 h 270"/>
                <a:gd name="T30" fmla="*/ 2 w 136"/>
                <a:gd name="T31" fmla="*/ 5 h 270"/>
                <a:gd name="T32" fmla="*/ 2 w 136"/>
                <a:gd name="T33" fmla="*/ 4 h 270"/>
                <a:gd name="T34" fmla="*/ 2 w 136"/>
                <a:gd name="T35" fmla="*/ 0 h 270"/>
                <a:gd name="T36" fmla="*/ 2 w 136"/>
                <a:gd name="T37" fmla="*/ 3 h 270"/>
                <a:gd name="T38" fmla="*/ 2 w 136"/>
                <a:gd name="T39" fmla="*/ 5 h 270"/>
                <a:gd name="T40" fmla="*/ 3 w 136"/>
                <a:gd name="T41" fmla="*/ 5 h 270"/>
                <a:gd name="T42" fmla="*/ 3 w 136"/>
                <a:gd name="T43" fmla="*/ 9 h 270"/>
                <a:gd name="T44" fmla="*/ 4 w 136"/>
                <a:gd name="T45" fmla="*/ 14 h 270"/>
                <a:gd name="T46" fmla="*/ 2 w 136"/>
                <a:gd name="T47" fmla="*/ 17 h 270"/>
                <a:gd name="T48" fmla="*/ 2 w 136"/>
                <a:gd name="T49" fmla="*/ 15 h 270"/>
                <a:gd name="T50" fmla="*/ 2 w 136"/>
                <a:gd name="T51" fmla="*/ 13 h 270"/>
                <a:gd name="T52" fmla="*/ 2 w 136"/>
                <a:gd name="T53" fmla="*/ 12 h 270"/>
                <a:gd name="T54" fmla="*/ 2 w 136"/>
                <a:gd name="T55" fmla="*/ 12 h 270"/>
                <a:gd name="T56" fmla="*/ 2 w 136"/>
                <a:gd name="T57" fmla="*/ 13 h 270"/>
                <a:gd name="T58" fmla="*/ 2 w 136"/>
                <a:gd name="T59" fmla="*/ 14 h 270"/>
                <a:gd name="T60" fmla="*/ 2 w 136"/>
                <a:gd name="T61" fmla="*/ 17 h 270"/>
                <a:gd name="T62" fmla="*/ 2 w 136"/>
                <a:gd name="T63" fmla="*/ 21 h 270"/>
                <a:gd name="T64" fmla="*/ 2 w 136"/>
                <a:gd name="T65" fmla="*/ 25 h 270"/>
                <a:gd name="T66" fmla="*/ 2 w 136"/>
                <a:gd name="T67" fmla="*/ 31 h 270"/>
                <a:gd name="T68" fmla="*/ 2 w 136"/>
                <a:gd name="T69" fmla="*/ 35 h 270"/>
                <a:gd name="T70" fmla="*/ 2 w 136"/>
                <a:gd name="T71" fmla="*/ 37 h 270"/>
                <a:gd name="T72" fmla="*/ 2 w 136"/>
                <a:gd name="T73" fmla="*/ 38 h 270"/>
                <a:gd name="T74" fmla="*/ 2 w 136"/>
                <a:gd name="T75" fmla="*/ 38 h 270"/>
                <a:gd name="T76" fmla="*/ 2 w 136"/>
                <a:gd name="T77" fmla="*/ 38 h 270"/>
                <a:gd name="T78" fmla="*/ 2 w 136"/>
                <a:gd name="T79" fmla="*/ 38 h 270"/>
                <a:gd name="T80" fmla="*/ 2 w 136"/>
                <a:gd name="T81" fmla="*/ 37 h 270"/>
                <a:gd name="T82" fmla="*/ 2 w 136"/>
                <a:gd name="T83" fmla="*/ 32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270"/>
                <a:gd name="T128" fmla="*/ 136 w 136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270">
                  <a:moveTo>
                    <a:pt x="97" y="159"/>
                  </a:moveTo>
                  <a:lnTo>
                    <a:pt x="116" y="170"/>
                  </a:lnTo>
                  <a:lnTo>
                    <a:pt x="136" y="180"/>
                  </a:lnTo>
                  <a:lnTo>
                    <a:pt x="133" y="194"/>
                  </a:lnTo>
                  <a:lnTo>
                    <a:pt x="130" y="208"/>
                  </a:lnTo>
                  <a:lnTo>
                    <a:pt x="127" y="219"/>
                  </a:lnTo>
                  <a:lnTo>
                    <a:pt x="124" y="230"/>
                  </a:lnTo>
                  <a:lnTo>
                    <a:pt x="119" y="239"/>
                  </a:lnTo>
                  <a:lnTo>
                    <a:pt x="114" y="247"/>
                  </a:lnTo>
                  <a:lnTo>
                    <a:pt x="110" y="255"/>
                  </a:lnTo>
                  <a:lnTo>
                    <a:pt x="103" y="261"/>
                  </a:lnTo>
                  <a:lnTo>
                    <a:pt x="97" y="264"/>
                  </a:lnTo>
                  <a:lnTo>
                    <a:pt x="89" y="268"/>
                  </a:lnTo>
                  <a:lnTo>
                    <a:pt x="82" y="270"/>
                  </a:lnTo>
                  <a:lnTo>
                    <a:pt x="72" y="270"/>
                  </a:lnTo>
                  <a:lnTo>
                    <a:pt x="62" y="270"/>
                  </a:lnTo>
                  <a:lnTo>
                    <a:pt x="57" y="268"/>
                  </a:lnTo>
                  <a:lnTo>
                    <a:pt x="52" y="267"/>
                  </a:lnTo>
                  <a:lnTo>
                    <a:pt x="48" y="265"/>
                  </a:lnTo>
                  <a:lnTo>
                    <a:pt x="43" y="264"/>
                  </a:lnTo>
                  <a:lnTo>
                    <a:pt x="38" y="261"/>
                  </a:lnTo>
                  <a:lnTo>
                    <a:pt x="35" y="258"/>
                  </a:lnTo>
                  <a:lnTo>
                    <a:pt x="32" y="255"/>
                  </a:lnTo>
                  <a:lnTo>
                    <a:pt x="29" y="250"/>
                  </a:lnTo>
                  <a:lnTo>
                    <a:pt x="25" y="245"/>
                  </a:lnTo>
                  <a:lnTo>
                    <a:pt x="21" y="241"/>
                  </a:lnTo>
                  <a:lnTo>
                    <a:pt x="18" y="234"/>
                  </a:lnTo>
                  <a:lnTo>
                    <a:pt x="15" y="228"/>
                  </a:lnTo>
                  <a:lnTo>
                    <a:pt x="14" y="222"/>
                  </a:lnTo>
                  <a:lnTo>
                    <a:pt x="11" y="214"/>
                  </a:lnTo>
                  <a:lnTo>
                    <a:pt x="8" y="207"/>
                  </a:lnTo>
                  <a:lnTo>
                    <a:pt x="6" y="197"/>
                  </a:lnTo>
                  <a:lnTo>
                    <a:pt x="4" y="188"/>
                  </a:lnTo>
                  <a:lnTo>
                    <a:pt x="3" y="179"/>
                  </a:lnTo>
                  <a:lnTo>
                    <a:pt x="1" y="168"/>
                  </a:lnTo>
                  <a:lnTo>
                    <a:pt x="1" y="157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19"/>
                  </a:lnTo>
                  <a:lnTo>
                    <a:pt x="1" y="105"/>
                  </a:lnTo>
                  <a:lnTo>
                    <a:pt x="3" y="91"/>
                  </a:lnTo>
                  <a:lnTo>
                    <a:pt x="4" y="77"/>
                  </a:lnTo>
                  <a:lnTo>
                    <a:pt x="8" y="64"/>
                  </a:lnTo>
                  <a:lnTo>
                    <a:pt x="11" y="54"/>
                  </a:lnTo>
                  <a:lnTo>
                    <a:pt x="14" y="44"/>
                  </a:lnTo>
                  <a:lnTo>
                    <a:pt x="18" y="35"/>
                  </a:lnTo>
                  <a:lnTo>
                    <a:pt x="23" y="26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88" y="3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1" y="20"/>
                  </a:lnTo>
                  <a:lnTo>
                    <a:pt x="116" y="26"/>
                  </a:lnTo>
                  <a:lnTo>
                    <a:pt x="119" y="32"/>
                  </a:lnTo>
                  <a:lnTo>
                    <a:pt x="122" y="38"/>
                  </a:lnTo>
                  <a:lnTo>
                    <a:pt x="125" y="46"/>
                  </a:lnTo>
                  <a:lnTo>
                    <a:pt x="128" y="54"/>
                  </a:lnTo>
                  <a:lnTo>
                    <a:pt x="130" y="61"/>
                  </a:lnTo>
                  <a:lnTo>
                    <a:pt x="133" y="71"/>
                  </a:lnTo>
                  <a:lnTo>
                    <a:pt x="134" y="81"/>
                  </a:lnTo>
                  <a:lnTo>
                    <a:pt x="96" y="97"/>
                  </a:lnTo>
                  <a:lnTo>
                    <a:pt x="96" y="92"/>
                  </a:lnTo>
                  <a:lnTo>
                    <a:pt x="94" y="86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89" y="75"/>
                  </a:lnTo>
                  <a:lnTo>
                    <a:pt x="88" y="71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0"/>
                  </a:lnTo>
                  <a:lnTo>
                    <a:pt x="68" y="61"/>
                  </a:lnTo>
                  <a:lnTo>
                    <a:pt x="65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1" y="77"/>
                  </a:lnTo>
                  <a:lnTo>
                    <a:pt x="49" y="83"/>
                  </a:lnTo>
                  <a:lnTo>
                    <a:pt x="48" y="88"/>
                  </a:lnTo>
                  <a:lnTo>
                    <a:pt x="46" y="92"/>
                  </a:lnTo>
                  <a:lnTo>
                    <a:pt x="46" y="97"/>
                  </a:lnTo>
                  <a:lnTo>
                    <a:pt x="45" y="103"/>
                  </a:lnTo>
                  <a:lnTo>
                    <a:pt x="45" y="111"/>
                  </a:lnTo>
                  <a:lnTo>
                    <a:pt x="43" y="117"/>
                  </a:lnTo>
                  <a:lnTo>
                    <a:pt x="43" y="126"/>
                  </a:lnTo>
                  <a:lnTo>
                    <a:pt x="43" y="134"/>
                  </a:lnTo>
                  <a:lnTo>
                    <a:pt x="43" y="145"/>
                  </a:lnTo>
                  <a:lnTo>
                    <a:pt x="43" y="154"/>
                  </a:lnTo>
                  <a:lnTo>
                    <a:pt x="45" y="163"/>
                  </a:lnTo>
                  <a:lnTo>
                    <a:pt x="45" y="171"/>
                  </a:lnTo>
                  <a:lnTo>
                    <a:pt x="46" y="177"/>
                  </a:lnTo>
                  <a:lnTo>
                    <a:pt x="48" y="183"/>
                  </a:lnTo>
                  <a:lnTo>
                    <a:pt x="49" y="190"/>
                  </a:lnTo>
                  <a:lnTo>
                    <a:pt x="51" y="194"/>
                  </a:lnTo>
                  <a:lnTo>
                    <a:pt x="52" y="197"/>
                  </a:lnTo>
                  <a:lnTo>
                    <a:pt x="54" y="200"/>
                  </a:lnTo>
                  <a:lnTo>
                    <a:pt x="55" y="204"/>
                  </a:lnTo>
                  <a:lnTo>
                    <a:pt x="59" y="205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6" y="210"/>
                  </a:lnTo>
                  <a:lnTo>
                    <a:pt x="69" y="210"/>
                  </a:lnTo>
                  <a:lnTo>
                    <a:pt x="72" y="210"/>
                  </a:lnTo>
                  <a:lnTo>
                    <a:pt x="76" y="208"/>
                  </a:lnTo>
                  <a:lnTo>
                    <a:pt x="79" y="208"/>
                  </a:lnTo>
                  <a:lnTo>
                    <a:pt x="80" y="207"/>
                  </a:lnTo>
                  <a:lnTo>
                    <a:pt x="83" y="205"/>
                  </a:lnTo>
                  <a:lnTo>
                    <a:pt x="85" y="202"/>
                  </a:lnTo>
                  <a:lnTo>
                    <a:pt x="86" y="199"/>
                  </a:lnTo>
                  <a:lnTo>
                    <a:pt x="88" y="197"/>
                  </a:lnTo>
                  <a:lnTo>
                    <a:pt x="91" y="190"/>
                  </a:lnTo>
                  <a:lnTo>
                    <a:pt x="94" y="180"/>
                  </a:lnTo>
                  <a:lnTo>
                    <a:pt x="96" y="171"/>
                  </a:lnTo>
                  <a:lnTo>
                    <a:pt x="97" y="165"/>
                  </a:lnTo>
                  <a:lnTo>
                    <a:pt x="97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748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749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750" name="Rectangle 291"/>
            <p:cNvSpPr>
              <a:spLocks noChangeArrowheads="1"/>
            </p:cNvSpPr>
            <p:nvPr/>
          </p:nvSpPr>
          <p:spPr bwMode="auto">
            <a:xfrm>
              <a:off x="4066" y="942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I</a:t>
              </a:r>
              <a:endParaRPr lang="en-US"/>
            </a:p>
          </p:txBody>
        </p:sp>
        <p:sp>
          <p:nvSpPr>
            <p:cNvPr id="73751" name="Rectangle 292"/>
            <p:cNvSpPr>
              <a:spLocks noChangeArrowheads="1"/>
            </p:cNvSpPr>
            <p:nvPr/>
          </p:nvSpPr>
          <p:spPr bwMode="auto">
            <a:xfrm>
              <a:off x="4178" y="94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IIa</a:t>
              </a:r>
              <a:endParaRPr lang="en-US"/>
            </a:p>
          </p:txBody>
        </p:sp>
        <p:sp>
          <p:nvSpPr>
            <p:cNvPr id="73752" name="Rectangle 293"/>
            <p:cNvSpPr>
              <a:spLocks noChangeArrowheads="1"/>
            </p:cNvSpPr>
            <p:nvPr/>
          </p:nvSpPr>
          <p:spPr bwMode="auto">
            <a:xfrm>
              <a:off x="4370" y="943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IIb</a:t>
              </a:r>
              <a:endParaRPr lang="en-US"/>
            </a:p>
          </p:txBody>
        </p:sp>
        <p:sp>
          <p:nvSpPr>
            <p:cNvPr id="73753" name="Rectangle 294"/>
            <p:cNvSpPr>
              <a:spLocks noChangeArrowheads="1"/>
            </p:cNvSpPr>
            <p:nvPr/>
          </p:nvSpPr>
          <p:spPr bwMode="auto">
            <a:xfrm>
              <a:off x="4586" y="943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III</a:t>
              </a:r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3525" y="3719513"/>
            <a:ext cx="1216025" cy="942975"/>
            <a:chOff x="3810000" y="2667000"/>
            <a:chExt cx="1216025" cy="942975"/>
          </a:xfrm>
        </p:grpSpPr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3810000" y="2667000"/>
              <a:ext cx="1216025" cy="942975"/>
              <a:chOff x="3986" y="942"/>
              <a:chExt cx="766" cy="594"/>
            </a:xfrm>
          </p:grpSpPr>
          <p:sp>
            <p:nvSpPr>
              <p:cNvPr id="73737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738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739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740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741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</a:t>
                </a:r>
                <a:endParaRPr lang="en-US"/>
              </a:p>
            </p:txBody>
          </p:sp>
          <p:sp>
            <p:nvSpPr>
              <p:cNvPr id="73742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IIa</a:t>
                </a:r>
                <a:endParaRPr lang="en-US"/>
              </a:p>
            </p:txBody>
          </p:sp>
          <p:sp>
            <p:nvSpPr>
              <p:cNvPr id="73743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IIb</a:t>
                </a:r>
                <a:endParaRPr lang="en-US"/>
              </a:p>
            </p:txBody>
          </p:sp>
          <p:sp>
            <p:nvSpPr>
              <p:cNvPr id="73744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III</a:t>
                </a:r>
                <a:endParaRPr lang="en-US"/>
              </a:p>
            </p:txBody>
          </p:sp>
        </p:grpSp>
        <p:sp>
          <p:nvSpPr>
            <p:cNvPr id="73736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191000" y="3048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ESC 2014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 to identify non-culprit lesions that need </a:t>
            </a:r>
            <a:r>
              <a:rPr lang="en-US" dirty="0" err="1" smtClean="0"/>
              <a:t>revascularisation</a:t>
            </a:r>
            <a:endParaRPr lang="en-US" dirty="0" smtClean="0"/>
          </a:p>
          <a:p>
            <a:r>
              <a:rPr lang="en-US" dirty="0" smtClean="0"/>
              <a:t>Single stage / </a:t>
            </a:r>
            <a:r>
              <a:rPr lang="en-US" dirty="0" err="1" smtClean="0"/>
              <a:t>Multistaged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Multivessel</a:t>
            </a:r>
            <a:r>
              <a:rPr lang="en-US" b="1" dirty="0" smtClean="0">
                <a:solidFill>
                  <a:srgbClr val="FFFF00"/>
                </a:solidFill>
              </a:rPr>
              <a:t> PPCI-ESC 2014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performed in STEMI &amp; </a:t>
            </a:r>
            <a:r>
              <a:rPr lang="en-US" dirty="0" err="1" smtClean="0"/>
              <a:t>cardiogenic</a:t>
            </a:r>
            <a:r>
              <a:rPr lang="en-US" dirty="0" smtClean="0"/>
              <a:t> shock in presence of multiple critical </a:t>
            </a:r>
            <a:r>
              <a:rPr lang="en-US" dirty="0" err="1" smtClean="0"/>
              <a:t>stenoses</a:t>
            </a:r>
            <a:endParaRPr lang="en-US" dirty="0" smtClean="0"/>
          </a:p>
          <a:p>
            <a:r>
              <a:rPr lang="en-US" dirty="0" smtClean="0"/>
              <a:t>Highly unstable /critical lesion (e/o thrombus/lesion disruption) in </a:t>
            </a:r>
            <a:r>
              <a:rPr lang="en-US" dirty="0" err="1" smtClean="0"/>
              <a:t>nonculprit</a:t>
            </a:r>
            <a:r>
              <a:rPr lang="en-US" dirty="0" smtClean="0"/>
              <a:t> vessel</a:t>
            </a:r>
          </a:p>
          <a:p>
            <a:r>
              <a:rPr lang="en-US" dirty="0" smtClean="0"/>
              <a:t>Persistent ischemia after PCI on supposed culprit vessel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Lingering Question</a:t>
            </a:r>
            <a:endParaRPr lang="en-IN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Would FFR offer advantage over visual assessment </a:t>
            </a:r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Concluding Thoughts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single approach to myriad presentations of STEMI</a:t>
            </a:r>
          </a:p>
          <a:p>
            <a:r>
              <a:rPr lang="en-US" dirty="0" smtClean="0"/>
              <a:t>Culprit vessel PCI improves most patients with AMI</a:t>
            </a:r>
          </a:p>
          <a:p>
            <a:r>
              <a:rPr lang="en-US" dirty="0" smtClean="0"/>
              <a:t>Preventive PCI shown to be more beneficial in PRAMI trial and </a:t>
            </a:r>
            <a:r>
              <a:rPr lang="en-US" dirty="0" err="1" smtClean="0"/>
              <a:t>CvLPRIT</a:t>
            </a:r>
            <a:r>
              <a:rPr lang="en-US" dirty="0" smtClean="0"/>
              <a:t> trials</a:t>
            </a:r>
          </a:p>
          <a:p>
            <a:r>
              <a:rPr lang="en-US" dirty="0" smtClean="0"/>
              <a:t>Perhaps more answers from COMPLETE TRIAL</a:t>
            </a:r>
          </a:p>
          <a:p>
            <a:r>
              <a:rPr lang="en-US" dirty="0" smtClean="0"/>
              <a:t>Staged preventive PCI has best short and long term outcomes :but no robust </a:t>
            </a:r>
            <a:r>
              <a:rPr lang="en-US" dirty="0" err="1" smtClean="0"/>
              <a:t>randomised</a:t>
            </a:r>
            <a:r>
              <a:rPr lang="en-US" dirty="0" smtClean="0"/>
              <a:t>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95" t="20669" r="24625" b="10827"/>
          <a:stretch>
            <a:fillRect/>
          </a:stretch>
        </p:blipFill>
        <p:spPr bwMode="auto">
          <a:xfrm>
            <a:off x="72158" y="1"/>
            <a:ext cx="9071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Thank You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ublic\Pictures\Sample Pictures\Tuli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NHLBI data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No of lesions 2.4 /patient</a:t>
            </a:r>
          </a:p>
          <a:p>
            <a:r>
              <a:rPr lang="en-US" dirty="0" smtClean="0"/>
              <a:t> Average No of Stents 1.3/patient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6000" b="1" dirty="0" smtClean="0">
                <a:solidFill>
                  <a:srgbClr val="FFFF00"/>
                </a:solidFill>
              </a:rPr>
              <a:t>86-90% culprit only PCI is the norm</a:t>
            </a:r>
            <a:endParaRPr lang="en-IN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Non-Culprit PCI in STEMI-AHA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32" t="48720" r="11067" b="12795"/>
          <a:stretch>
            <a:fillRect/>
          </a:stretch>
        </p:blipFill>
        <p:spPr bwMode="auto">
          <a:xfrm>
            <a:off x="357158" y="1857364"/>
            <a:ext cx="85011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MultivesselP</a:t>
            </a:r>
            <a:r>
              <a:rPr lang="en-US" dirty="0" smtClean="0"/>
              <a:t>- PCI :Advantages &amp; Disadvantages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97" t="25098" r="51464" b="9350"/>
          <a:stretch>
            <a:fillRect/>
          </a:stretch>
        </p:blipFill>
        <p:spPr bwMode="auto">
          <a:xfrm>
            <a:off x="591378" y="1607634"/>
            <a:ext cx="8093674" cy="49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AMI :MVD &amp; SV -PCI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patients have events after P-PCI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Concept: MVD –PCI  to prevent  events ??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Non-Culprit Vessel PCI in STEMI 2004</a:t>
            </a:r>
            <a:endParaRPr lang="en-IN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7" y="1717675"/>
            <a:ext cx="8229600" cy="4526280"/>
          </a:xfrm>
        </p:spPr>
        <p:txBody>
          <a:bodyPr/>
          <a:lstStyle/>
          <a:p>
            <a:r>
              <a:rPr lang="en-US" dirty="0" smtClean="0"/>
              <a:t>Is  there any evidence ?? 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2428868"/>
          <a:ext cx="8358247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525"/>
                <a:gridCol w="2845361"/>
                <a:gridCol w="2845361"/>
              </a:tblGrid>
              <a:tr h="9108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Preventive PCI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IRA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 PCI             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108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 patients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patients          </a:t>
                      </a:r>
                      <a:endParaRPr lang="en-IN" dirty="0"/>
                    </a:p>
                  </a:txBody>
                  <a:tcPr/>
                </a:tc>
              </a:tr>
              <a:tr h="910835">
                <a:tc>
                  <a:txBody>
                    <a:bodyPr/>
                    <a:lstStyle/>
                    <a:p>
                      <a:r>
                        <a:rPr lang="en-US" dirty="0" smtClean="0"/>
                        <a:t>Rpt  </a:t>
                      </a:r>
                      <a:r>
                        <a:rPr lang="en-US" dirty="0" err="1" smtClean="0"/>
                        <a:t>Revasc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                    NS</a:t>
                      </a:r>
                      <a:endParaRPr lang="en-IN" dirty="0"/>
                    </a:p>
                  </a:txBody>
                  <a:tcPr/>
                </a:tc>
              </a:tr>
              <a:tr h="910835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 death/MI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                      NS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614364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HELP AMI </a:t>
            </a:r>
            <a:r>
              <a:rPr lang="en-US" b="1" i="1" dirty="0" err="1" smtClean="0">
                <a:solidFill>
                  <a:srgbClr val="FFFF00"/>
                </a:solidFill>
              </a:rPr>
              <a:t>DiMario</a:t>
            </a:r>
            <a:r>
              <a:rPr lang="en-US" b="1" i="1" dirty="0" smtClean="0">
                <a:solidFill>
                  <a:srgbClr val="FFFF00"/>
                </a:solidFill>
              </a:rPr>
              <a:t> C ,Intl J cardiovascular  Interventions 2004</a:t>
            </a:r>
            <a:endParaRPr lang="en-IN" b="1" i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786446" y="1428736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ln w="17780" cmpd="sng">
                  <a:solidFill>
                    <a:srgbClr val="DDDDD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X</a:t>
            </a:r>
            <a:endParaRPr lang="en-IN" sz="6000" b="1" dirty="0">
              <a:ln w="17780" cmpd="sng">
                <a:solidFill>
                  <a:srgbClr val="DDDDDD">
                    <a:tint val="3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IRA-PCI only </a:t>
            </a:r>
            <a:r>
              <a:rPr lang="en-US" sz="3600" b="1" dirty="0" err="1" smtClean="0">
                <a:solidFill>
                  <a:srgbClr val="FFFF00"/>
                </a:solidFill>
              </a:rPr>
              <a:t>vs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Immediate /Staged Preventive PCI  </a:t>
            </a:r>
            <a:endParaRPr lang="en-IN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1646238"/>
          <a:ext cx="8043890" cy="3577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8778"/>
                <a:gridCol w="1608778"/>
                <a:gridCol w="1608778"/>
                <a:gridCol w="1608778"/>
                <a:gridCol w="1608778"/>
              </a:tblGrid>
              <a:tr h="87431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</a:t>
                      </a:r>
                      <a:r>
                        <a:rPr lang="en-US" baseline="0" dirty="0" smtClean="0"/>
                        <a:t> pts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Repeat </a:t>
                      </a:r>
                      <a:r>
                        <a:rPr lang="en-US" dirty="0" err="1" smtClean="0"/>
                        <a:t>Revasc</a:t>
                      </a:r>
                      <a:r>
                        <a:rPr lang="en-US" dirty="0" smtClean="0"/>
                        <a:t>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Death/MI 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yrs</a:t>
                      </a:r>
                      <a:r>
                        <a:rPr lang="en-US" baseline="0" dirty="0" smtClean="0"/>
                        <a:t> F/U</a:t>
                      </a:r>
                      <a:endParaRPr lang="en-IN" dirty="0"/>
                    </a:p>
                  </a:txBody>
                  <a:tcPr/>
                </a:tc>
              </a:tr>
              <a:tr h="874319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PreV</a:t>
                      </a:r>
                      <a:r>
                        <a:rPr lang="en-US" baseline="0" dirty="0" smtClean="0"/>
                        <a:t> PCI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r>
                        <a:rPr lang="en-US" baseline="0" dirty="0" smtClean="0"/>
                        <a:t>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15.5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4319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 preventive PCI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                 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9.2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4319">
                <a:tc>
                  <a:txBody>
                    <a:bodyPr/>
                    <a:lstStyle/>
                    <a:p>
                      <a:r>
                        <a:rPr lang="en-US" dirty="0" smtClean="0"/>
                        <a:t>Staged Preventive PCI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00076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lack of statistical power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reliance on repeat </a:t>
            </a:r>
            <a:r>
              <a:rPr lang="en-US" dirty="0" err="1" smtClean="0"/>
              <a:t>revas</a:t>
            </a:r>
            <a:r>
              <a:rPr lang="en-US" dirty="0" smtClean="0"/>
              <a:t>(Bias)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72206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</a:rPr>
              <a:t>Politi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L’,Sgura</a:t>
            </a:r>
            <a:r>
              <a:rPr lang="en-US" b="1" i="1" dirty="0" smtClean="0">
                <a:solidFill>
                  <a:srgbClr val="FFFF00"/>
                </a:solidFill>
              </a:rPr>
              <a:t> F  Heart 2010</a:t>
            </a:r>
            <a:endParaRPr lang="en-IN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1195</TotalTime>
  <Words>520</Words>
  <Application>Microsoft Office PowerPoint</Application>
  <PresentationFormat>On-screen Show (4:3)</PresentationFormat>
  <Paragraphs>128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Foundry</vt:lpstr>
      <vt:lpstr>Culprit vessel vs Multi vessel PCI  in STEMI</vt:lpstr>
      <vt:lpstr>Multivessel Disease in STEMI  30-40%</vt:lpstr>
      <vt:lpstr>Multi-Vessel Disease in STEMI </vt:lpstr>
      <vt:lpstr>NHLBI data</vt:lpstr>
      <vt:lpstr>Non-Culprit PCI in STEMI-AHA</vt:lpstr>
      <vt:lpstr>MultivesselP- PCI :Advantages &amp; Disadvantages</vt:lpstr>
      <vt:lpstr>AMI :MVD &amp; SV -PCI</vt:lpstr>
      <vt:lpstr>Non-Culprit Vessel PCI in STEMI 2004</vt:lpstr>
      <vt:lpstr>IRA-PCI only vs  Immediate /Staged Preventive PCI  </vt:lpstr>
      <vt:lpstr>PowerPoint Presentation</vt:lpstr>
      <vt:lpstr>PowerPoint Presentation</vt:lpstr>
      <vt:lpstr>CARDIOGENIC SHOCK &amp; PREVENTIVE PCI</vt:lpstr>
      <vt:lpstr>PowerPoint Presentation</vt:lpstr>
      <vt:lpstr>PowerPoint Presentation</vt:lpstr>
      <vt:lpstr>PRAMI:PRESPECIFIED CLINICAL OUTCOMES</vt:lpstr>
      <vt:lpstr>PRAMI:Primary Outcomes Cardiac Death,Nonfatal MI,or Refractory Angna</vt:lpstr>
      <vt:lpstr>PowerPoint Presentation</vt:lpstr>
      <vt:lpstr>CULPRIT TRIAL</vt:lpstr>
      <vt:lpstr>PowerPoint Presentation</vt:lpstr>
      <vt:lpstr>CvLPRIT : Inclusion &amp; Exclusion</vt:lpstr>
      <vt:lpstr>Cvlprit:Outcomes</vt:lpstr>
      <vt:lpstr>CvLPRIT :MACE outcomes</vt:lpstr>
      <vt:lpstr>CvLPRIT : 12 month outcomes</vt:lpstr>
      <vt:lpstr>CvLPRIT: Summary &amp; Conclusions</vt:lpstr>
      <vt:lpstr>PowerPoint Presentation</vt:lpstr>
      <vt:lpstr>PowerPoint Presentation</vt:lpstr>
      <vt:lpstr>PowerPoint Presentation</vt:lpstr>
      <vt:lpstr>PowerPoint Presentation</vt:lpstr>
      <vt:lpstr>THE COMPLETE TRIAL</vt:lpstr>
      <vt:lpstr>PCI of a Noninfarct Artery Before Hospital Discharge</vt:lpstr>
      <vt:lpstr>ESC 2014</vt:lpstr>
      <vt:lpstr>Multivessel PPCI-ESC 2014</vt:lpstr>
      <vt:lpstr>Lingering Question</vt:lpstr>
      <vt:lpstr>Concluding Thoughts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of Non-Culprit Artery in STEMI</dc:title>
  <dc:creator>Dell</dc:creator>
  <cp:lastModifiedBy>AM AUDIOVISUALS</cp:lastModifiedBy>
  <cp:revision>77</cp:revision>
  <dcterms:created xsi:type="dcterms:W3CDTF">2014-02-18T01:36:37Z</dcterms:created>
  <dcterms:modified xsi:type="dcterms:W3CDTF">2015-02-15T05:26:04Z</dcterms:modified>
</cp:coreProperties>
</file>