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4"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3" r:id="rId2"/>
    <p:sldId id="428" r:id="rId3"/>
    <p:sldId id="334" r:id="rId4"/>
    <p:sldId id="359" r:id="rId5"/>
    <p:sldId id="336" r:id="rId6"/>
    <p:sldId id="337" r:id="rId7"/>
    <p:sldId id="338" r:id="rId8"/>
    <p:sldId id="339" r:id="rId9"/>
    <p:sldId id="340" r:id="rId10"/>
    <p:sldId id="341" r:id="rId11"/>
    <p:sldId id="354" r:id="rId12"/>
    <p:sldId id="335" r:id="rId13"/>
    <p:sldId id="356" r:id="rId14"/>
    <p:sldId id="358" r:id="rId15"/>
    <p:sldId id="355" r:id="rId16"/>
    <p:sldId id="393" r:id="rId17"/>
    <p:sldId id="378" r:id="rId18"/>
    <p:sldId id="361" r:id="rId19"/>
    <p:sldId id="377" r:id="rId20"/>
    <p:sldId id="376" r:id="rId21"/>
    <p:sldId id="380" r:id="rId22"/>
    <p:sldId id="402" r:id="rId23"/>
    <p:sldId id="427" r:id="rId24"/>
    <p:sldId id="395" r:id="rId25"/>
    <p:sldId id="401" r:id="rId26"/>
    <p:sldId id="408" r:id="rId27"/>
    <p:sldId id="412" r:id="rId28"/>
    <p:sldId id="413" r:id="rId29"/>
    <p:sldId id="263" r:id="rId30"/>
    <p:sldId id="414" r:id="rId31"/>
    <p:sldId id="415" r:id="rId32"/>
    <p:sldId id="417" r:id="rId33"/>
    <p:sldId id="419" r:id="rId34"/>
    <p:sldId id="422" r:id="rId35"/>
    <p:sldId id="421" r:id="rId36"/>
    <p:sldId id="42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81" d="100"/>
          <a:sy n="81" d="100"/>
        </p:scale>
        <p:origin x="-1464" y="-11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334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E308B-F479-4AB1-AF6D-E40F9A780B09}" type="datetimeFigureOut">
              <a:rPr lang="en-US" smtClean="0"/>
              <a:t>17/02/15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D58A1-4319-4C6D-A608-33EC6C0E8084}" type="slidenum">
              <a:rPr lang="en-US" smtClean="0"/>
              <a:t>‹#›</a:t>
            </a:fld>
            <a:endParaRPr lang="en-US"/>
          </a:p>
        </p:txBody>
      </p:sp>
    </p:spTree>
    <p:extLst>
      <p:ext uri="{BB962C8B-B14F-4D97-AF65-F5344CB8AC3E}">
        <p14:creationId xmlns:p14="http://schemas.microsoft.com/office/powerpoint/2010/main" val="225015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12290"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1. Pooled analysis of the short-term results from 23 randomized trials comparing primary PCI and fibrinolytic therapy in 7739 total patients. Data from Reference 13. Data vary slightly from Reference 13 because of presentation of relative risks (RRs) rather than ORs.</a:t>
            </a:r>
          </a:p>
        </p:txBody>
      </p:sp>
    </p:spTree>
    <p:extLst>
      <p:ext uri="{BB962C8B-B14F-4D97-AF65-F5344CB8AC3E}">
        <p14:creationId xmlns:p14="http://schemas.microsoft.com/office/powerpoint/2010/main" val="272735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13314"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2. Impact of postprocedure TIMI flow on 6-month survival after primary angioplasty in 2507 patients from the Primary Angioplasty in Myocardial Infarction-1, -2, and stent pilot and randomized trials (unpublished data). Postprocedure TIMI grade 3 flow (present in 92.5% of patients) was strongly correlated with long-term survival. Postprocedure TIMI grade 2 flow (present in 6.0% of patients) was associated with a 3-fold increase in mortality, whereas mortality was increased 8-fold in the 1.5% of patients with postprocedure TIMI grade 0/1 flow.</a:t>
            </a:r>
          </a:p>
        </p:txBody>
      </p:sp>
    </p:spTree>
    <p:extLst>
      <p:ext uri="{BB962C8B-B14F-4D97-AF65-F5344CB8AC3E}">
        <p14:creationId xmlns:p14="http://schemas.microsoft.com/office/powerpoint/2010/main" val="157868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1433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3. Mortality at different time periods in Sweden between 1999 and 2005 in 26 206 patients with STEMI treated with in-hospital thrombolysis, prehospital thrombolysis, or primary PCI without fibrinolytic therapy. In each case, the adjusted hazard ratio (adj HR; after correction for differences in baseline characteristics and the propensity to receive primary PCI) for patients receiving in-hospital fibrinolysis was set to 1.0. The top box reflects the adjusted HR and 95% CI for the comparison of in-hospital fibrinolysis vs prehospital fibrinolysis; the bottom box reflects the comparison of in-hospital fibrinolysis with primary PCI. Excl SK indicates excluding patients who received streptokinase. Data from Reference 43.</a:t>
            </a:r>
          </a:p>
        </p:txBody>
      </p:sp>
    </p:spTree>
    <p:extLst>
      <p:ext uri="{BB962C8B-B14F-4D97-AF65-F5344CB8AC3E}">
        <p14:creationId xmlns:p14="http://schemas.microsoft.com/office/powerpoint/2010/main" val="27364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11266"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1. Pooled analysis of the 30-day results from 5 randomized trials comparing rescue angioplasty and conservative management after failed fibrinolytic therapy in 920 total patients. Data from Reference 9. Note that the data vary slightly from Reference 9 because of presentation of relative risks (RRs) rather than ORs.</a:t>
            </a:r>
          </a:p>
        </p:txBody>
      </p:sp>
    </p:spTree>
    <p:extLst>
      <p:ext uri="{BB962C8B-B14F-4D97-AF65-F5344CB8AC3E}">
        <p14:creationId xmlns:p14="http://schemas.microsoft.com/office/powerpoint/2010/main" val="62649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12290"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2. Pooled analysis of the results from 7 published randomized trials in patients treated with fibrinolytic therapy comparing the strategy of routine immediate or early catheterization followed by stenting when appropriate and delayed ischemia-guided or routine stenting (with early catheterization and revascularization reserved for rescue PCI) in 1996 total patients. Data are at the time of latest follow-up (3 months from the PRAGUE, WEST, CARESS, and Leipzig trials; 6 months from the CAPITAL-AMI and SIAM-III trials; and 1 year from the GRACIA-1 trial).22–28</a:t>
            </a:r>
          </a:p>
        </p:txBody>
      </p:sp>
    </p:spTree>
    <p:extLst>
      <p:ext uri="{BB962C8B-B14F-4D97-AF65-F5344CB8AC3E}">
        <p14:creationId xmlns:p14="http://schemas.microsoft.com/office/powerpoint/2010/main" val="401918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13314"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3. Pooled analysis of the short-term results from 17 randomized trials comparing facilitated PCI after fibrinolytic therapy and primary PCI without antecedent pharmacological therapy in 4504 patients. Data from Reference 31. Note that the data vary slightly from Reference 31 because of presentation of relative risks (RRs) rather than ORs.</a:t>
            </a:r>
          </a:p>
        </p:txBody>
      </p:sp>
    </p:spTree>
    <p:extLst>
      <p:ext uri="{BB962C8B-B14F-4D97-AF65-F5344CB8AC3E}">
        <p14:creationId xmlns:p14="http://schemas.microsoft.com/office/powerpoint/2010/main" val="1972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29057" indent="-280406" eaLnBrk="0" hangingPunct="0">
              <a:defRPr>
                <a:solidFill>
                  <a:schemeClr val="tx1"/>
                </a:solidFill>
                <a:latin typeface="Arial" charset="0"/>
                <a:ea typeface="ＭＳ Ｐゴシック" pitchFamily="1" charset="-128"/>
              </a:defRPr>
            </a:lvl2pPr>
            <a:lvl3pPr marL="1121626" indent="-224325" eaLnBrk="0" hangingPunct="0">
              <a:defRPr>
                <a:solidFill>
                  <a:schemeClr val="tx1"/>
                </a:solidFill>
                <a:latin typeface="Arial" charset="0"/>
                <a:ea typeface="ＭＳ Ｐゴシック" pitchFamily="1" charset="-128"/>
              </a:defRPr>
            </a:lvl3pPr>
            <a:lvl4pPr marL="1570276" indent="-224325" eaLnBrk="0" hangingPunct="0">
              <a:defRPr>
                <a:solidFill>
                  <a:schemeClr val="tx1"/>
                </a:solidFill>
                <a:latin typeface="Arial" charset="0"/>
                <a:ea typeface="ＭＳ Ｐゴシック" pitchFamily="1" charset="-128"/>
              </a:defRPr>
            </a:lvl4pPr>
            <a:lvl5pPr marL="2018927" indent="-224325" eaLnBrk="0" hangingPunct="0">
              <a:defRPr>
                <a:solidFill>
                  <a:schemeClr val="tx1"/>
                </a:solidFill>
                <a:latin typeface="Arial" charset="0"/>
                <a:ea typeface="ＭＳ Ｐゴシック" pitchFamily="1"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1"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1"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1"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73E1A026-F5E3-47DF-9E26-9EC43CE7947D}" type="slidenum">
              <a:rPr lang="en-US" smtClean="0"/>
              <a:pPr eaLnBrk="1" hangingPunct="1"/>
              <a:t>12</a:t>
            </a:fld>
            <a:endParaRPr lang="en-US" smtClean="0"/>
          </a:p>
        </p:txBody>
      </p:sp>
      <p:sp>
        <p:nvSpPr>
          <p:cNvPr id="134147" name="Rectangle 2"/>
          <p:cNvSpPr>
            <a:spLocks noGrp="1" noRot="1" noChangeAspect="1" noChangeArrowheads="1" noTextEdit="1"/>
          </p:cNvSpPr>
          <p:nvPr>
            <p:ph type="sldImg"/>
          </p:nvPr>
        </p:nvSpPr>
        <p:spPr>
          <a:xfrm>
            <a:off x="-2744788" y="609600"/>
            <a:ext cx="12460288" cy="7010400"/>
          </a:xfrm>
          <a:ln/>
        </p:spPr>
      </p:sp>
      <p:sp>
        <p:nvSpPr>
          <p:cNvPr id="134148" name="Rectangle 3"/>
          <p:cNvSpPr>
            <a:spLocks noGrp="1" noChangeArrowheads="1"/>
          </p:cNvSpPr>
          <p:nvPr>
            <p:ph type="body" idx="1"/>
          </p:nvPr>
        </p:nvSpPr>
        <p:spPr>
          <a:xfrm>
            <a:off x="914711" y="4369009"/>
            <a:ext cx="5028579" cy="40645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400">
              <a:ea typeface="ＭＳ Ｐゴシック" pitchFamily="1" charset="-128"/>
              <a:cs typeface="Geneva" pitchFamily="1" charset="0"/>
            </a:endParaRPr>
          </a:p>
        </p:txBody>
      </p:sp>
    </p:spTree>
    <p:extLst>
      <p:ext uri="{BB962C8B-B14F-4D97-AF65-F5344CB8AC3E}">
        <p14:creationId xmlns:p14="http://schemas.microsoft.com/office/powerpoint/2010/main" val="212318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128E3C7-17D6-4150-996D-F834F255A2CC}" type="datetimeFigureOut">
              <a:rPr lang="en-IN" smtClean="0"/>
              <a:t>17/02/15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425279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128E3C7-17D6-4150-996D-F834F255A2CC}" type="datetimeFigureOut">
              <a:rPr lang="en-IN" smtClean="0"/>
              <a:t>17/02/15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115826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128E3C7-17D6-4150-996D-F834F255A2CC}" type="datetimeFigureOut">
              <a:rPr lang="en-IN" smtClean="0"/>
              <a:t>17/02/15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343818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128E3C7-17D6-4150-996D-F834F255A2CC}" type="datetimeFigureOut">
              <a:rPr lang="en-IN" smtClean="0"/>
              <a:t>17/02/15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64557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8E3C7-17D6-4150-996D-F834F255A2CC}" type="datetimeFigureOut">
              <a:rPr lang="en-IN" smtClean="0"/>
              <a:t>17/02/15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77892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128E3C7-17D6-4150-996D-F834F255A2CC}" type="datetimeFigureOut">
              <a:rPr lang="en-IN" smtClean="0"/>
              <a:t>17/02/15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251424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128E3C7-17D6-4150-996D-F834F255A2CC}" type="datetimeFigureOut">
              <a:rPr lang="en-IN" smtClean="0"/>
              <a:t>17/02/15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55559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128E3C7-17D6-4150-996D-F834F255A2CC}" type="datetimeFigureOut">
              <a:rPr lang="en-IN" smtClean="0"/>
              <a:t>17/02/15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214157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8E3C7-17D6-4150-996D-F834F255A2CC}" type="datetimeFigureOut">
              <a:rPr lang="en-IN" smtClean="0"/>
              <a:t>17/02/15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86263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8E3C7-17D6-4150-996D-F834F255A2CC}" type="datetimeFigureOut">
              <a:rPr lang="en-IN" smtClean="0"/>
              <a:t>17/02/15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318659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8E3C7-17D6-4150-996D-F834F255A2CC}" type="datetimeFigureOut">
              <a:rPr lang="en-IN" smtClean="0"/>
              <a:t>17/02/15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7FF9DB-166F-4A74-A037-E04F96EA793D}" type="slidenum">
              <a:rPr lang="en-IN" smtClean="0"/>
              <a:t>‹#›</a:t>
            </a:fld>
            <a:endParaRPr lang="en-IN"/>
          </a:p>
        </p:txBody>
      </p:sp>
    </p:spTree>
    <p:extLst>
      <p:ext uri="{BB962C8B-B14F-4D97-AF65-F5344CB8AC3E}">
        <p14:creationId xmlns:p14="http://schemas.microsoft.com/office/powerpoint/2010/main" val="40108966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8E3C7-17D6-4150-996D-F834F255A2CC}" type="datetimeFigureOut">
              <a:rPr lang="en-IN" smtClean="0"/>
              <a:t>17/02/15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FF9DB-166F-4A74-A037-E04F96EA793D}" type="slidenum">
              <a:rPr lang="en-IN" smtClean="0"/>
              <a:t>‹#›</a:t>
            </a:fld>
            <a:endParaRPr lang="en-IN"/>
          </a:p>
        </p:txBody>
      </p:sp>
    </p:spTree>
    <p:extLst>
      <p:ext uri="{BB962C8B-B14F-4D97-AF65-F5344CB8AC3E}">
        <p14:creationId xmlns:p14="http://schemas.microsoft.com/office/powerpoint/2010/main" val="1347687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9.png"/><Relationship Id="rId1" Type="http://schemas.microsoft.com/office/2007/relationships/media" Target="../media/media1.mp4"/><Relationship Id="rId2" Type="http://schemas.openxmlformats.org/officeDocument/2006/relationships/video" Target="../media/media1.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10.png"/><Relationship Id="rId1" Type="http://schemas.microsoft.com/office/2007/relationships/media" Target="../media/media2.mp4"/><Relationship Id="rId2" Type="http://schemas.openxmlformats.org/officeDocument/2006/relationships/video" Target="../media/media2.mp4"/></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11.png"/><Relationship Id="rId1" Type="http://schemas.microsoft.com/office/2007/relationships/media" Target="../media/media3.mp4"/><Relationship Id="rId2" Type="http://schemas.openxmlformats.org/officeDocument/2006/relationships/video" Target="../media/media3.mp4"/></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12.png"/><Relationship Id="rId1" Type="http://schemas.microsoft.com/office/2007/relationships/media" Target="../media/media4.mp4"/><Relationship Id="rId2" Type="http://schemas.openxmlformats.org/officeDocument/2006/relationships/video" Target="../media/media4.mp4"/></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13.png"/><Relationship Id="rId1" Type="http://schemas.microsoft.com/office/2007/relationships/media" Target="../media/media5.mp4"/><Relationship Id="rId2" Type="http://schemas.openxmlformats.org/officeDocument/2006/relationships/video" Target="../media/media5.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png"/><Relationship Id="rId1" Type="http://schemas.microsoft.com/office/2007/relationships/media" Target="../media/media6.mp4"/><Relationship Id="rId2" Type="http://schemas.openxmlformats.org/officeDocument/2006/relationships/video" Target="../media/media6.mp4"/></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15.png"/><Relationship Id="rId1" Type="http://schemas.microsoft.com/office/2007/relationships/media" Target="../media/media7.mp4"/><Relationship Id="rId2" Type="http://schemas.openxmlformats.org/officeDocument/2006/relationships/video" Target="../media/media7.mp4"/></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3"/>
            <a:ext cx="10363200" cy="1613336"/>
          </a:xfrm>
        </p:spPr>
        <p:txBody>
          <a:bodyPr>
            <a:normAutofit/>
          </a:bodyPr>
          <a:lstStyle/>
          <a:p>
            <a:r>
              <a:rPr lang="en-US" sz="4000" i="1" dirty="0" smtClean="0">
                <a:effectLst>
                  <a:outerShdw blurRad="38100" dist="38100" dir="2700000" algn="tl">
                    <a:srgbClr val="000000">
                      <a:alpha val="43137"/>
                    </a:srgbClr>
                  </a:outerShdw>
                </a:effectLst>
              </a:rPr>
              <a:t>Primary Angioplasty – </a:t>
            </a:r>
            <a:br>
              <a:rPr lang="en-US" sz="4000" i="1" dirty="0" smtClean="0">
                <a:effectLst>
                  <a:outerShdw blurRad="38100" dist="38100" dir="2700000" algn="tl">
                    <a:srgbClr val="000000">
                      <a:alpha val="43137"/>
                    </a:srgbClr>
                  </a:outerShdw>
                </a:effectLst>
              </a:rPr>
            </a:br>
            <a:r>
              <a:rPr lang="en-US" sz="4000" i="1" u="sng" dirty="0" smtClean="0">
                <a:effectLst>
                  <a:outerShdw blurRad="38100" dist="38100" dir="2700000" algn="tl">
                    <a:srgbClr val="000000">
                      <a:alpha val="43137"/>
                    </a:srgbClr>
                  </a:outerShdw>
                </a:effectLst>
              </a:rPr>
              <a:t>When do you Back Off  ?</a:t>
            </a:r>
            <a:endParaRPr lang="en-US" sz="4000" i="1" u="sng"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 y="4419600"/>
            <a:ext cx="11887200" cy="1524000"/>
          </a:xfrm>
        </p:spPr>
        <p:txBody>
          <a:bodyPr>
            <a:normAutofit lnSpcReduction="10000"/>
          </a:bodyPr>
          <a:lstStyle/>
          <a:p>
            <a:r>
              <a:rPr lang="en-US" sz="3200" i="1" dirty="0" smtClean="0">
                <a:solidFill>
                  <a:schemeClr val="tx1"/>
                </a:solidFill>
              </a:rPr>
              <a:t>Dr. Madhu Sreedharan</a:t>
            </a:r>
          </a:p>
          <a:p>
            <a:r>
              <a:rPr lang="en-US" sz="2800" i="1" dirty="0" smtClean="0">
                <a:solidFill>
                  <a:schemeClr val="tx1"/>
                </a:solidFill>
              </a:rPr>
              <a:t>MD, DM, MRCP (UK), FIC (</a:t>
            </a:r>
            <a:r>
              <a:rPr lang="en-US" sz="2800" i="1" dirty="0" err="1" smtClean="0">
                <a:solidFill>
                  <a:schemeClr val="tx1"/>
                </a:solidFill>
              </a:rPr>
              <a:t>Aus</a:t>
            </a:r>
            <a:r>
              <a:rPr lang="en-US" sz="2800" i="1" dirty="0" smtClean="0">
                <a:solidFill>
                  <a:schemeClr val="tx1"/>
                </a:solidFill>
              </a:rPr>
              <a:t>), FRCP (L), FRCP (E), FSCAI, FACC</a:t>
            </a:r>
          </a:p>
          <a:p>
            <a:r>
              <a:rPr lang="en-US" sz="3200" i="1" dirty="0" smtClean="0">
                <a:solidFill>
                  <a:schemeClr val="tx1"/>
                </a:solidFill>
              </a:rPr>
              <a:t>NIMS Heart Foundation</a:t>
            </a:r>
            <a:endParaRPr lang="en-US" sz="3200" i="1" dirty="0">
              <a:solidFill>
                <a:schemeClr val="tx1"/>
              </a:solidFill>
            </a:endParaRPr>
          </a:p>
        </p:txBody>
      </p:sp>
    </p:spTree>
    <p:extLst>
      <p:ext uri="{BB962C8B-B14F-4D97-AF65-F5344CB8AC3E}">
        <p14:creationId xmlns:p14="http://schemas.microsoft.com/office/powerpoint/2010/main" val="29619183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33920" y="141668"/>
            <a:ext cx="11324160" cy="854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800" b="1" i="1" dirty="0" smtClean="0">
                <a:latin typeface="Arial" charset="0"/>
              </a:rPr>
              <a:t>Pooled </a:t>
            </a:r>
            <a:r>
              <a:rPr lang="en-GB" sz="2800" b="1" i="1" dirty="0">
                <a:latin typeface="Arial" charset="0"/>
              </a:rPr>
              <a:t>analysis of the short-term results from 17 </a:t>
            </a:r>
            <a:r>
              <a:rPr lang="en-GB" sz="2800" b="1" i="1" dirty="0" smtClean="0">
                <a:latin typeface="Arial" charset="0"/>
              </a:rPr>
              <a:t>RCTs</a:t>
            </a:r>
          </a:p>
          <a:p>
            <a:pPr algn="ctr"/>
            <a:r>
              <a:rPr lang="en-GB" sz="2800" b="1" i="1" u="sng" dirty="0">
                <a:latin typeface="Arial" charset="0"/>
              </a:rPr>
              <a:t>F</a:t>
            </a:r>
            <a:r>
              <a:rPr lang="en-GB" sz="2800" b="1" i="1" u="sng" dirty="0" smtClean="0">
                <a:latin typeface="Arial" charset="0"/>
              </a:rPr>
              <a:t>acilitated </a:t>
            </a:r>
            <a:r>
              <a:rPr lang="en-GB" sz="2800" b="1" i="1" u="sng" dirty="0">
                <a:latin typeface="Arial" charset="0"/>
              </a:rPr>
              <a:t>PCI after </a:t>
            </a:r>
            <a:r>
              <a:rPr lang="en-GB" sz="2800" b="1" i="1" u="sng" dirty="0" err="1" smtClean="0">
                <a:latin typeface="Arial" charset="0"/>
              </a:rPr>
              <a:t>Lysis</a:t>
            </a:r>
            <a:r>
              <a:rPr lang="en-GB" sz="2800" b="1" i="1" u="sng" dirty="0" smtClean="0">
                <a:latin typeface="Arial" charset="0"/>
              </a:rPr>
              <a:t> </a:t>
            </a:r>
            <a:r>
              <a:rPr lang="en-GB" sz="2800" b="1" i="1" u="sng" dirty="0" err="1" smtClean="0">
                <a:latin typeface="Arial" charset="0"/>
              </a:rPr>
              <a:t>vs</a:t>
            </a:r>
            <a:r>
              <a:rPr lang="en-GB" sz="2800" b="1" i="1" u="sng" dirty="0" smtClean="0">
                <a:latin typeface="Arial" charset="0"/>
              </a:rPr>
              <a:t> Primary PCI  - 4504 pts</a:t>
            </a:r>
            <a:r>
              <a:rPr lang="en-GB" sz="2800" b="1" u="sng" dirty="0" smtClean="0">
                <a:latin typeface="Arial" charset="0"/>
              </a:rPr>
              <a:t>.</a:t>
            </a:r>
            <a:r>
              <a:rPr lang="en-GB" sz="2800" b="1" dirty="0" smtClean="0">
                <a:latin typeface="Arial" charset="0"/>
              </a:rPr>
              <a:t> </a:t>
            </a:r>
            <a:endParaRPr lang="en-GB" sz="2800" b="1"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61" y="6224334"/>
            <a:ext cx="168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20" y="1237090"/>
            <a:ext cx="10406400" cy="47150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p:cNvSpPr txBox="1">
            <a:spLocks noChangeArrowheads="1"/>
          </p:cNvSpPr>
          <p:nvPr/>
        </p:nvSpPr>
        <p:spPr bwMode="auto">
          <a:xfrm>
            <a:off x="894720" y="5972308"/>
            <a:ext cx="522432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Stone G W Circulation. 2008;118:552-566</a:t>
            </a:r>
          </a:p>
        </p:txBody>
      </p:sp>
      <p:sp>
        <p:nvSpPr>
          <p:cNvPr id="6149" name="Text Box 5"/>
          <p:cNvSpPr txBox="1">
            <a:spLocks noChangeArrowheads="1"/>
          </p:cNvSpPr>
          <p:nvPr/>
        </p:nvSpPr>
        <p:spPr bwMode="auto">
          <a:xfrm>
            <a:off x="7226880" y="6613175"/>
            <a:ext cx="48326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341038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 PCI in Acute MI – The Data</a:t>
            </a:r>
            <a:endParaRPr lang="en-IN" sz="4000" i="1" u="sng" dirty="0"/>
          </a:p>
        </p:txBody>
      </p:sp>
      <p:sp>
        <p:nvSpPr>
          <p:cNvPr id="3" name="Content Placeholder 2"/>
          <p:cNvSpPr>
            <a:spLocks noGrp="1"/>
          </p:cNvSpPr>
          <p:nvPr>
            <p:ph idx="1"/>
          </p:nvPr>
        </p:nvSpPr>
        <p:spPr>
          <a:xfrm>
            <a:off x="838199" y="1690688"/>
            <a:ext cx="11100516" cy="4710112"/>
          </a:xfrm>
        </p:spPr>
        <p:txBody>
          <a:bodyPr/>
          <a:lstStyle/>
          <a:p>
            <a:r>
              <a:rPr lang="en-US" dirty="0" smtClean="0"/>
              <a:t>Primary PCI better than </a:t>
            </a:r>
            <a:r>
              <a:rPr lang="en-US" dirty="0" err="1" smtClean="0"/>
              <a:t>Lysis</a:t>
            </a:r>
            <a:r>
              <a:rPr lang="en-US" dirty="0" smtClean="0"/>
              <a:t>  - </a:t>
            </a:r>
            <a:r>
              <a:rPr lang="en-US" i="1" dirty="0" smtClean="0">
                <a:solidFill>
                  <a:srgbClr val="0070C0"/>
                </a:solidFill>
              </a:rPr>
              <a:t>(23 RCTs  - 7739 patients)</a:t>
            </a:r>
          </a:p>
          <a:p>
            <a:r>
              <a:rPr lang="en-US" dirty="0" smtClean="0"/>
              <a:t>TIMI 3 Flow is a </a:t>
            </a:r>
            <a:r>
              <a:rPr lang="en-US" i="1" u="sng" dirty="0" smtClean="0">
                <a:solidFill>
                  <a:srgbClr val="C00000"/>
                </a:solidFill>
              </a:rPr>
              <a:t>must</a:t>
            </a:r>
            <a:r>
              <a:rPr lang="en-US" dirty="0" smtClean="0"/>
              <a:t> for the benefits of PCI</a:t>
            </a:r>
          </a:p>
          <a:p>
            <a:r>
              <a:rPr lang="en-US" dirty="0" smtClean="0"/>
              <a:t>Primary PCI better than Pre-hospital </a:t>
            </a:r>
            <a:r>
              <a:rPr lang="en-US" dirty="0" err="1" smtClean="0"/>
              <a:t>Lysis</a:t>
            </a:r>
            <a:r>
              <a:rPr lang="en-US" dirty="0" smtClean="0"/>
              <a:t> even with TNK </a:t>
            </a:r>
            <a:r>
              <a:rPr lang="en-US" dirty="0" err="1" smtClean="0"/>
              <a:t>tPA</a:t>
            </a:r>
            <a:endParaRPr lang="en-US" dirty="0" smtClean="0"/>
          </a:p>
          <a:p>
            <a:r>
              <a:rPr lang="en-US" dirty="0" smtClean="0"/>
              <a:t>If </a:t>
            </a:r>
            <a:r>
              <a:rPr lang="en-US" dirty="0" err="1" smtClean="0"/>
              <a:t>Lysis</a:t>
            </a:r>
            <a:r>
              <a:rPr lang="en-US" dirty="0" smtClean="0"/>
              <a:t> fails – Rescue Angioplasty better than Conservative  </a:t>
            </a:r>
          </a:p>
          <a:p>
            <a:pPr marL="0" indent="0">
              <a:buNone/>
            </a:pPr>
            <a:r>
              <a:rPr lang="en-US" i="1" dirty="0">
                <a:solidFill>
                  <a:srgbClr val="0070C0"/>
                </a:solidFill>
              </a:rPr>
              <a:t> </a:t>
            </a:r>
            <a:r>
              <a:rPr lang="en-US" i="1" dirty="0" smtClean="0">
                <a:solidFill>
                  <a:srgbClr val="0070C0"/>
                </a:solidFill>
              </a:rPr>
              <a:t>                                                       (5 RCTs – 920 patients)</a:t>
            </a:r>
          </a:p>
          <a:p>
            <a:r>
              <a:rPr lang="en-US" dirty="0" smtClean="0"/>
              <a:t>Routine Early CAG → PCI better than delayed / Ischemia Guided PCI </a:t>
            </a:r>
          </a:p>
          <a:p>
            <a:pPr marL="0" indent="0">
              <a:buNone/>
            </a:pPr>
            <a:r>
              <a:rPr lang="en-US" i="1" dirty="0"/>
              <a:t> </a:t>
            </a:r>
            <a:r>
              <a:rPr lang="en-US" i="1" dirty="0" smtClean="0"/>
              <a:t>                                                      </a:t>
            </a:r>
            <a:r>
              <a:rPr lang="en-US" i="1" dirty="0" smtClean="0">
                <a:solidFill>
                  <a:srgbClr val="0070C0"/>
                </a:solidFill>
              </a:rPr>
              <a:t>(7 RCTs – 1996 patients)</a:t>
            </a:r>
          </a:p>
          <a:p>
            <a:r>
              <a:rPr lang="en-US" dirty="0" smtClean="0"/>
              <a:t>Facilitated PCI is significantly </a:t>
            </a:r>
            <a:r>
              <a:rPr lang="en-US" i="1" u="sng" dirty="0" smtClean="0">
                <a:solidFill>
                  <a:srgbClr val="C00000"/>
                </a:solidFill>
              </a:rPr>
              <a:t>worse than </a:t>
            </a:r>
            <a:r>
              <a:rPr lang="en-US" dirty="0" smtClean="0"/>
              <a:t>Primary PCI without antecedent Pharmacological therapy         </a:t>
            </a:r>
            <a:r>
              <a:rPr lang="en-US" i="1" u="sng" dirty="0" smtClean="0">
                <a:solidFill>
                  <a:srgbClr val="0070C0"/>
                </a:solidFill>
              </a:rPr>
              <a:t>(17 RCTs – 4504 </a:t>
            </a:r>
            <a:r>
              <a:rPr lang="en-US" i="1" u="sng" dirty="0" err="1" smtClean="0">
                <a:solidFill>
                  <a:srgbClr val="0070C0"/>
                </a:solidFill>
              </a:rPr>
              <a:t>pts</a:t>
            </a:r>
            <a:r>
              <a:rPr lang="en-US" i="1" u="sng" dirty="0" smtClean="0">
                <a:solidFill>
                  <a:srgbClr val="0070C0"/>
                </a:solidFill>
              </a:rPr>
              <a:t>)</a:t>
            </a:r>
            <a:endParaRPr lang="en-IN" i="1" u="sng" dirty="0">
              <a:solidFill>
                <a:srgbClr val="0070C0"/>
              </a:solidFill>
            </a:endParaRPr>
          </a:p>
        </p:txBody>
      </p:sp>
    </p:spTree>
    <p:extLst>
      <p:ext uri="{BB962C8B-B14F-4D97-AF65-F5344CB8AC3E}">
        <p14:creationId xmlns:p14="http://schemas.microsoft.com/office/powerpoint/2010/main" val="13247870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Grp="1" noChangeArrowheads="1"/>
          </p:cNvSpPr>
          <p:nvPr>
            <p:ph type="title"/>
          </p:nvPr>
        </p:nvSpPr>
        <p:spPr>
          <a:xfrm>
            <a:off x="0" y="457200"/>
            <a:ext cx="12446000" cy="1143000"/>
          </a:xfrm>
          <a:noFill/>
        </p:spPr>
        <p:txBody>
          <a:bodyPr>
            <a:noAutofit/>
          </a:bodyPr>
          <a:lstStyle/>
          <a:p>
            <a:pPr algn="ctr"/>
            <a:r>
              <a:rPr lang="en-US" sz="3600" b="1" dirty="0" smtClean="0">
                <a:ea typeface="ＭＳ Ｐゴシック" pitchFamily="1" charset="-128"/>
                <a:cs typeface="Arial Unicode MS" pitchFamily="1" charset="0"/>
              </a:rPr>
              <a:t>Regional Systems of STEMI Care, Reperfusion </a:t>
            </a:r>
            <a:r>
              <a:rPr lang="en-US" sz="3600" b="1" i="1" dirty="0" smtClean="0">
                <a:ea typeface="ＭＳ Ｐゴシック" pitchFamily="1" charset="-128"/>
                <a:cs typeface="Arial Unicode MS" pitchFamily="1" charset="0"/>
              </a:rPr>
              <a:t>Therapy </a:t>
            </a:r>
            <a:br>
              <a:rPr lang="en-US" sz="3600" b="1" i="1" dirty="0" smtClean="0">
                <a:ea typeface="ＭＳ Ｐゴシック" pitchFamily="1" charset="-128"/>
                <a:cs typeface="Arial Unicode MS" pitchFamily="1" charset="0"/>
              </a:rPr>
            </a:br>
            <a:r>
              <a:rPr lang="en-US" sz="3600" b="1" i="1" u="sng" dirty="0">
                <a:ea typeface="ＭＳ Ｐゴシック" pitchFamily="1" charset="-128"/>
                <a:cs typeface="Arial Unicode MS" pitchFamily="1" charset="0"/>
              </a:rPr>
              <a:t>A</a:t>
            </a:r>
            <a:r>
              <a:rPr lang="en-US" sz="3600" b="1" i="1" u="sng" dirty="0" smtClean="0">
                <a:ea typeface="ＭＳ Ｐゴシック" pitchFamily="1" charset="-128"/>
                <a:cs typeface="Arial Unicode MS" pitchFamily="1" charset="0"/>
              </a:rPr>
              <a:t>nd Time-to-Treatment Goals </a:t>
            </a:r>
          </a:p>
        </p:txBody>
      </p:sp>
      <p:sp>
        <p:nvSpPr>
          <p:cNvPr id="11268" name="TextBox 5"/>
          <p:cNvSpPr txBox="1">
            <a:spLocks noChangeArrowheads="1"/>
          </p:cNvSpPr>
          <p:nvPr/>
        </p:nvSpPr>
        <p:spPr bwMode="auto">
          <a:xfrm>
            <a:off x="2743200" y="2215432"/>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dirty="0"/>
              <a:t>Primary PCI is the recommended method of reperfusion when it can be performed in a timely fashion by experienced operators. </a:t>
            </a:r>
          </a:p>
        </p:txBody>
      </p:sp>
      <p:grpSp>
        <p:nvGrpSpPr>
          <p:cNvPr id="11269" name="Group 3"/>
          <p:cNvGrpSpPr>
            <a:grpSpLocks/>
          </p:cNvGrpSpPr>
          <p:nvPr/>
        </p:nvGrpSpPr>
        <p:grpSpPr bwMode="auto">
          <a:xfrm>
            <a:off x="744639" y="3484587"/>
            <a:ext cx="1621367" cy="942975"/>
            <a:chOff x="3810000" y="1524000"/>
            <a:chExt cx="1216025" cy="942975"/>
          </a:xfrm>
        </p:grpSpPr>
        <p:grpSp>
          <p:nvGrpSpPr>
            <p:cNvPr id="11294" name="Group 95"/>
            <p:cNvGrpSpPr>
              <a:grpSpLocks/>
            </p:cNvGrpSpPr>
            <p:nvPr/>
          </p:nvGrpSpPr>
          <p:grpSpPr bwMode="auto">
            <a:xfrm>
              <a:off x="3810000" y="1524000"/>
              <a:ext cx="1216025" cy="942975"/>
              <a:chOff x="3986" y="942"/>
              <a:chExt cx="766" cy="594"/>
            </a:xfrm>
          </p:grpSpPr>
          <p:sp>
            <p:nvSpPr>
              <p:cNvPr id="1129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9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9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9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300" name="Rectangle 291"/>
              <p:cNvSpPr>
                <a:spLocks noChangeArrowheads="1"/>
              </p:cNvSpPr>
              <p:nvPr/>
            </p:nvSpPr>
            <p:spPr bwMode="auto">
              <a:xfrm>
                <a:off x="4066" y="942"/>
                <a:ext cx="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a:t>
                </a:r>
                <a:endParaRPr lang="en-US"/>
              </a:p>
            </p:txBody>
          </p:sp>
          <p:sp>
            <p:nvSpPr>
              <p:cNvPr id="11301" name="Rectangle 292"/>
              <p:cNvSpPr>
                <a:spLocks noChangeArrowheads="1"/>
              </p:cNvSpPr>
              <p:nvPr/>
            </p:nvSpPr>
            <p:spPr bwMode="auto">
              <a:xfrm>
                <a:off x="4178" y="943"/>
                <a:ext cx="1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IIa</a:t>
                </a:r>
                <a:endParaRPr lang="en-US"/>
              </a:p>
            </p:txBody>
          </p:sp>
          <p:sp>
            <p:nvSpPr>
              <p:cNvPr id="11302" name="Rectangle 293"/>
              <p:cNvSpPr>
                <a:spLocks noChangeArrowheads="1"/>
              </p:cNvSpPr>
              <p:nvPr/>
            </p:nvSpPr>
            <p:spPr bwMode="auto">
              <a:xfrm>
                <a:off x="4370" y="943"/>
                <a:ext cx="1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IIb</a:t>
                </a:r>
                <a:endParaRPr lang="en-US"/>
              </a:p>
            </p:txBody>
          </p:sp>
          <p:sp>
            <p:nvSpPr>
              <p:cNvPr id="11303" name="Rectangle 294"/>
              <p:cNvSpPr>
                <a:spLocks noChangeArrowheads="1"/>
              </p:cNvSpPr>
              <p:nvPr/>
            </p:nvSpPr>
            <p:spPr bwMode="auto">
              <a:xfrm>
                <a:off x="4586" y="943"/>
                <a:ext cx="8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III</a:t>
                </a:r>
                <a:endParaRPr lang="en-US"/>
              </a:p>
            </p:txBody>
          </p:sp>
        </p:grpSp>
        <p:sp>
          <p:nvSpPr>
            <p:cNvPr id="11295"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grpSp>
      <p:sp>
        <p:nvSpPr>
          <p:cNvPr id="11270" name="TextBox 26"/>
          <p:cNvSpPr txBox="1">
            <a:spLocks noChangeArrowheads="1"/>
          </p:cNvSpPr>
          <p:nvPr/>
        </p:nvSpPr>
        <p:spPr bwMode="auto">
          <a:xfrm>
            <a:off x="2743200" y="3486175"/>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dirty="0"/>
              <a:t>EMS transport directly to a PCI-capable hospital for primary PCI is the recommended triage strategy for patients with STEMI with an ideal FMC-to-device time system goal of 90 minutes or less.* </a:t>
            </a:r>
          </a:p>
        </p:txBody>
      </p:sp>
      <p:grpSp>
        <p:nvGrpSpPr>
          <p:cNvPr id="11272" name="Group 2"/>
          <p:cNvGrpSpPr>
            <a:grpSpLocks/>
          </p:cNvGrpSpPr>
          <p:nvPr/>
        </p:nvGrpSpPr>
        <p:grpSpPr bwMode="auto">
          <a:xfrm>
            <a:off x="777855" y="1986037"/>
            <a:ext cx="1621367" cy="942975"/>
            <a:chOff x="1143000" y="1524000"/>
            <a:chExt cx="1216025" cy="942975"/>
          </a:xfrm>
        </p:grpSpPr>
        <p:grpSp>
          <p:nvGrpSpPr>
            <p:cNvPr id="11274" name="Group 95"/>
            <p:cNvGrpSpPr>
              <a:grpSpLocks/>
            </p:cNvGrpSpPr>
            <p:nvPr/>
          </p:nvGrpSpPr>
          <p:grpSpPr bwMode="auto">
            <a:xfrm>
              <a:off x="1143000" y="1524000"/>
              <a:ext cx="1216025" cy="942975"/>
              <a:chOff x="3986" y="942"/>
              <a:chExt cx="766" cy="594"/>
            </a:xfrm>
          </p:grpSpPr>
          <p:sp>
            <p:nvSpPr>
              <p:cNvPr id="1127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7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7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7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80" name="Rectangle 291"/>
              <p:cNvSpPr>
                <a:spLocks noChangeArrowheads="1"/>
              </p:cNvSpPr>
              <p:nvPr/>
            </p:nvSpPr>
            <p:spPr bwMode="auto">
              <a:xfrm>
                <a:off x="4066" y="942"/>
                <a:ext cx="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a:t>
                </a:r>
                <a:endParaRPr lang="en-US"/>
              </a:p>
            </p:txBody>
          </p:sp>
          <p:sp>
            <p:nvSpPr>
              <p:cNvPr id="11281" name="Rectangle 292"/>
              <p:cNvSpPr>
                <a:spLocks noChangeArrowheads="1"/>
              </p:cNvSpPr>
              <p:nvPr/>
            </p:nvSpPr>
            <p:spPr bwMode="auto">
              <a:xfrm>
                <a:off x="4178" y="943"/>
                <a:ext cx="1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IIa</a:t>
                </a:r>
                <a:endParaRPr lang="en-US"/>
              </a:p>
            </p:txBody>
          </p:sp>
          <p:sp>
            <p:nvSpPr>
              <p:cNvPr id="11282" name="Rectangle 293"/>
              <p:cNvSpPr>
                <a:spLocks noChangeArrowheads="1"/>
              </p:cNvSpPr>
              <p:nvPr/>
            </p:nvSpPr>
            <p:spPr bwMode="auto">
              <a:xfrm>
                <a:off x="4370" y="943"/>
                <a:ext cx="1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IIb</a:t>
                </a:r>
                <a:endParaRPr lang="en-US"/>
              </a:p>
            </p:txBody>
          </p:sp>
          <p:sp>
            <p:nvSpPr>
              <p:cNvPr id="11283" name="Rectangle 294"/>
              <p:cNvSpPr>
                <a:spLocks noChangeArrowheads="1"/>
              </p:cNvSpPr>
              <p:nvPr/>
            </p:nvSpPr>
            <p:spPr bwMode="auto">
              <a:xfrm>
                <a:off x="4586" y="943"/>
                <a:ext cx="8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III</a:t>
                </a:r>
                <a:endParaRPr lang="en-US"/>
              </a:p>
            </p:txBody>
          </p:sp>
        </p:grpSp>
        <p:sp>
          <p:nvSpPr>
            <p:cNvPr id="11275"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a:t>
              </a:r>
            </a:p>
          </p:txBody>
        </p:sp>
      </p:grpSp>
      <p:sp>
        <p:nvSpPr>
          <p:cNvPr id="11273" name="TextBox 49"/>
          <p:cNvSpPr txBox="1">
            <a:spLocks noChangeArrowheads="1"/>
          </p:cNvSpPr>
          <p:nvPr/>
        </p:nvSpPr>
        <p:spPr bwMode="auto">
          <a:xfrm>
            <a:off x="2743200" y="4953002"/>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dirty="0" smtClean="0"/>
              <a:t>Immediate </a:t>
            </a:r>
            <a:r>
              <a:rPr lang="en-US" dirty="0"/>
              <a:t>transfer to a PCI-capable hospital for primary PCI is the recommended triage strategy for patients with STEMI who initially arrive at or are transported to a non–PCI-capable hospital, with an FMC-to-device time system goal of 120 minutes or less.* </a:t>
            </a:r>
            <a:endParaRPr lang="en-US" altLang="ja-JP" dirty="0"/>
          </a:p>
        </p:txBody>
      </p:sp>
      <p:grpSp>
        <p:nvGrpSpPr>
          <p:cNvPr id="30" name="Group 3"/>
          <p:cNvGrpSpPr>
            <a:grpSpLocks/>
          </p:cNvGrpSpPr>
          <p:nvPr/>
        </p:nvGrpSpPr>
        <p:grpSpPr bwMode="auto">
          <a:xfrm>
            <a:off x="724807" y="5111354"/>
            <a:ext cx="1722967" cy="1019175"/>
            <a:chOff x="3810000" y="1524000"/>
            <a:chExt cx="1216025" cy="942975"/>
          </a:xfrm>
        </p:grpSpPr>
        <p:grpSp>
          <p:nvGrpSpPr>
            <p:cNvPr id="31" name="Group 95"/>
            <p:cNvGrpSpPr>
              <a:grpSpLocks/>
            </p:cNvGrpSpPr>
            <p:nvPr/>
          </p:nvGrpSpPr>
          <p:grpSpPr bwMode="auto">
            <a:xfrm>
              <a:off x="3810000" y="1524000"/>
              <a:ext cx="1216025" cy="942975"/>
              <a:chOff x="3986" y="942"/>
              <a:chExt cx="766" cy="594"/>
            </a:xfrm>
          </p:grpSpPr>
          <p:sp>
            <p:nvSpPr>
              <p:cNvPr id="3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7" name="Rectangle 291"/>
              <p:cNvSpPr>
                <a:spLocks noChangeArrowheads="1"/>
              </p:cNvSpPr>
              <p:nvPr/>
            </p:nvSpPr>
            <p:spPr bwMode="auto">
              <a:xfrm>
                <a:off x="4066" y="942"/>
                <a:ext cx="2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a:t>
                </a:r>
                <a:endParaRPr lang="en-US"/>
              </a:p>
            </p:txBody>
          </p:sp>
          <p:sp>
            <p:nvSpPr>
              <p:cNvPr id="38" name="Rectangle 292"/>
              <p:cNvSpPr>
                <a:spLocks noChangeArrowheads="1"/>
              </p:cNvSpPr>
              <p:nvPr/>
            </p:nvSpPr>
            <p:spPr bwMode="auto">
              <a:xfrm>
                <a:off x="4178" y="943"/>
                <a:ext cx="10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IIa</a:t>
                </a:r>
                <a:endParaRPr lang="en-US"/>
              </a:p>
            </p:txBody>
          </p:sp>
          <p:sp>
            <p:nvSpPr>
              <p:cNvPr id="39" name="Rectangle 293"/>
              <p:cNvSpPr>
                <a:spLocks noChangeArrowheads="1"/>
              </p:cNvSpPr>
              <p:nvPr/>
            </p:nvSpPr>
            <p:spPr bwMode="auto">
              <a:xfrm>
                <a:off x="4370" y="943"/>
                <a:ext cx="1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IIb</a:t>
                </a:r>
                <a:endParaRPr lang="en-US"/>
              </a:p>
            </p:txBody>
          </p:sp>
          <p:sp>
            <p:nvSpPr>
              <p:cNvPr id="40" name="Rectangle 294"/>
              <p:cNvSpPr>
                <a:spLocks noChangeArrowheads="1"/>
              </p:cNvSpPr>
              <p:nvPr/>
            </p:nvSpPr>
            <p:spPr bwMode="auto">
              <a:xfrm>
                <a:off x="4586" y="943"/>
                <a:ext cx="8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t>III</a:t>
                </a:r>
                <a:endParaRPr lang="en-US"/>
              </a:p>
            </p:txBody>
          </p:sp>
        </p:grpSp>
        <p:sp>
          <p:nvSpPr>
            <p:cNvPr id="32"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B</a:t>
              </a:r>
            </a:p>
          </p:txBody>
        </p:sp>
      </p:grpSp>
    </p:spTree>
    <p:extLst>
      <p:ext uri="{BB962C8B-B14F-4D97-AF65-F5344CB8AC3E}">
        <p14:creationId xmlns:p14="http://schemas.microsoft.com/office/powerpoint/2010/main" val="27930370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i="1" u="sng" dirty="0" smtClean="0"/>
              <a:t>PCI in Acute MI</a:t>
            </a:r>
            <a:endParaRPr lang="en-IN" i="1" u="sng" dirty="0"/>
          </a:p>
        </p:txBody>
      </p:sp>
      <p:sp>
        <p:nvSpPr>
          <p:cNvPr id="3" name="Content Placeholder 2"/>
          <p:cNvSpPr>
            <a:spLocks noGrp="1"/>
          </p:cNvSpPr>
          <p:nvPr>
            <p:ph idx="1"/>
          </p:nvPr>
        </p:nvSpPr>
        <p:spPr/>
        <p:txBody>
          <a:bodyPr/>
          <a:lstStyle/>
          <a:p>
            <a:r>
              <a:rPr lang="en-US" i="1" u="sng" dirty="0" smtClean="0">
                <a:solidFill>
                  <a:srgbClr val="C00000"/>
                </a:solidFill>
              </a:rPr>
              <a:t>Challenging – to Say the Least</a:t>
            </a:r>
          </a:p>
          <a:p>
            <a:r>
              <a:rPr lang="en-US" dirty="0" smtClean="0"/>
              <a:t>Dealing with the Sickest of patients and Borderline Hemodynamics</a:t>
            </a:r>
          </a:p>
          <a:p>
            <a:r>
              <a:rPr lang="en-US" dirty="0" smtClean="0"/>
              <a:t>Co-morbidities, Vascular Access </a:t>
            </a:r>
          </a:p>
          <a:p>
            <a:r>
              <a:rPr lang="en-US" dirty="0" smtClean="0"/>
              <a:t>Technically Difficult Subsets – </a:t>
            </a:r>
            <a:r>
              <a:rPr lang="en-US" dirty="0" err="1" smtClean="0"/>
              <a:t>Ostial</a:t>
            </a:r>
            <a:r>
              <a:rPr lang="en-US" dirty="0" smtClean="0"/>
              <a:t> Lesions, LMCA, Bifurcation, Calcification all may be encountered while doing the case.</a:t>
            </a:r>
          </a:p>
          <a:p>
            <a:r>
              <a:rPr lang="en-US" dirty="0" smtClean="0"/>
              <a:t>The Single most Important Problem : THROMBUS</a:t>
            </a:r>
          </a:p>
          <a:p>
            <a:r>
              <a:rPr lang="en-US" dirty="0" smtClean="0"/>
              <a:t>The Most Devastating of All complications post PCI – </a:t>
            </a:r>
            <a:r>
              <a:rPr lang="en-US" i="1" dirty="0" smtClean="0">
                <a:solidFill>
                  <a:srgbClr val="00B0F0"/>
                </a:solidFill>
              </a:rPr>
              <a:t>Stent Thrombosis</a:t>
            </a:r>
            <a:r>
              <a:rPr lang="en-US" dirty="0" smtClean="0"/>
              <a:t> is much more common here.</a:t>
            </a:r>
            <a:endParaRPr lang="en-IN" dirty="0"/>
          </a:p>
        </p:txBody>
      </p:sp>
    </p:spTree>
    <p:extLst>
      <p:ext uri="{BB962C8B-B14F-4D97-AF65-F5344CB8AC3E}">
        <p14:creationId xmlns:p14="http://schemas.microsoft.com/office/powerpoint/2010/main" val="8593554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u="sng" dirty="0" smtClean="0"/>
              <a:t>Stent Thrombosis</a:t>
            </a:r>
            <a:endParaRPr lang="en-IN" i="1" u="sng" dirty="0"/>
          </a:p>
        </p:txBody>
      </p:sp>
      <p:sp>
        <p:nvSpPr>
          <p:cNvPr id="3" name="Content Placeholder 2"/>
          <p:cNvSpPr>
            <a:spLocks noGrp="1"/>
          </p:cNvSpPr>
          <p:nvPr>
            <p:ph idx="1"/>
          </p:nvPr>
        </p:nvSpPr>
        <p:spPr>
          <a:xfrm>
            <a:off x="838200" y="1690688"/>
            <a:ext cx="10515600" cy="4890415"/>
          </a:xfrm>
        </p:spPr>
        <p:txBody>
          <a:bodyPr/>
          <a:lstStyle/>
          <a:p>
            <a:r>
              <a:rPr lang="en-US" dirty="0" smtClean="0"/>
              <a:t>Associated with MI &amp; Death</a:t>
            </a:r>
          </a:p>
          <a:p>
            <a:r>
              <a:rPr lang="en-US" dirty="0" smtClean="0"/>
              <a:t>Most Dreaded complication following PCI</a:t>
            </a:r>
          </a:p>
          <a:p>
            <a:r>
              <a:rPr lang="en-US" dirty="0" smtClean="0"/>
              <a:t>Incidence is 1-3% ; Mortality → 10 – 40%</a:t>
            </a:r>
          </a:p>
          <a:p>
            <a:r>
              <a:rPr lang="en-US" i="1" u="sng" dirty="0" smtClean="0">
                <a:solidFill>
                  <a:srgbClr val="C00000"/>
                </a:solidFill>
              </a:rPr>
              <a:t>Risk Factors for Stent Thrombosis</a:t>
            </a:r>
          </a:p>
          <a:p>
            <a:pPr marL="0" indent="0">
              <a:buNone/>
            </a:pPr>
            <a:r>
              <a:rPr lang="en-US" dirty="0"/>
              <a:t> </a:t>
            </a:r>
            <a:r>
              <a:rPr lang="en-US" dirty="0" smtClean="0"/>
              <a:t>          Stent Length                                                          </a:t>
            </a:r>
            <a:r>
              <a:rPr lang="en-US" dirty="0" smtClean="0">
                <a:solidFill>
                  <a:schemeClr val="bg1">
                    <a:lumMod val="65000"/>
                  </a:schemeClr>
                </a:solidFill>
              </a:rPr>
              <a:t>ACS</a:t>
            </a:r>
          </a:p>
          <a:p>
            <a:pPr marL="0" indent="0">
              <a:buNone/>
            </a:pPr>
            <a:r>
              <a:rPr lang="en-US" dirty="0"/>
              <a:t> </a:t>
            </a:r>
            <a:r>
              <a:rPr lang="en-US" dirty="0" smtClean="0"/>
              <a:t>          Mal apposition / Under-expansion                   </a:t>
            </a:r>
            <a:r>
              <a:rPr lang="en-US" dirty="0" smtClean="0">
                <a:solidFill>
                  <a:schemeClr val="bg1">
                    <a:lumMod val="65000"/>
                  </a:schemeClr>
                </a:solidFill>
              </a:rPr>
              <a:t>Heart Failure</a:t>
            </a:r>
          </a:p>
          <a:p>
            <a:pPr marL="0" indent="0">
              <a:buNone/>
            </a:pPr>
            <a:r>
              <a:rPr lang="en-US" dirty="0"/>
              <a:t> </a:t>
            </a:r>
            <a:r>
              <a:rPr lang="en-US" dirty="0" smtClean="0"/>
              <a:t>          Dissection                                                             </a:t>
            </a:r>
            <a:r>
              <a:rPr lang="en-US" dirty="0" smtClean="0">
                <a:solidFill>
                  <a:schemeClr val="bg1">
                    <a:lumMod val="65000"/>
                  </a:schemeClr>
                </a:solidFill>
              </a:rPr>
              <a:t>Bifurcation</a:t>
            </a:r>
          </a:p>
          <a:p>
            <a:pPr marL="0" indent="0">
              <a:buNone/>
            </a:pPr>
            <a:r>
              <a:rPr lang="en-US" dirty="0"/>
              <a:t> </a:t>
            </a:r>
            <a:r>
              <a:rPr lang="en-US" dirty="0" smtClean="0"/>
              <a:t>          Geographical Miss                                               </a:t>
            </a:r>
            <a:r>
              <a:rPr lang="en-US" dirty="0" smtClean="0">
                <a:solidFill>
                  <a:schemeClr val="bg1">
                    <a:lumMod val="65000"/>
                  </a:schemeClr>
                </a:solidFill>
              </a:rPr>
              <a:t>Diabetes Mellitus</a:t>
            </a:r>
          </a:p>
          <a:p>
            <a:pPr marL="0" indent="0">
              <a:buNone/>
            </a:pPr>
            <a:r>
              <a:rPr lang="en-US" dirty="0"/>
              <a:t> </a:t>
            </a:r>
            <a:r>
              <a:rPr lang="en-US" dirty="0" smtClean="0"/>
              <a:t>                          </a:t>
            </a:r>
            <a:r>
              <a:rPr lang="en-US" i="1" u="sng" dirty="0" smtClean="0">
                <a:solidFill>
                  <a:srgbClr val="0070C0"/>
                </a:solidFill>
              </a:rPr>
              <a:t>All are more Common in Primary PCI</a:t>
            </a:r>
            <a:endParaRPr lang="en-IN" i="1" u="sng" dirty="0">
              <a:solidFill>
                <a:srgbClr val="0070C0"/>
              </a:solidFill>
            </a:endParaRPr>
          </a:p>
        </p:txBody>
      </p:sp>
    </p:spTree>
    <p:extLst>
      <p:ext uri="{BB962C8B-B14F-4D97-AF65-F5344CB8AC3E}">
        <p14:creationId xmlns:p14="http://schemas.microsoft.com/office/powerpoint/2010/main" val="30906225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Primary PCI - Summary</a:t>
            </a:r>
            <a:endParaRPr lang="en-IN" sz="4000" i="1" u="sng" dirty="0"/>
          </a:p>
        </p:txBody>
      </p:sp>
      <p:sp>
        <p:nvSpPr>
          <p:cNvPr id="3" name="Content Placeholder 2"/>
          <p:cNvSpPr>
            <a:spLocks noGrp="1"/>
          </p:cNvSpPr>
          <p:nvPr>
            <p:ph idx="1"/>
          </p:nvPr>
        </p:nvSpPr>
        <p:spPr>
          <a:xfrm>
            <a:off x="838200" y="1825625"/>
            <a:ext cx="10894454" cy="4536538"/>
          </a:xfrm>
        </p:spPr>
        <p:txBody>
          <a:bodyPr>
            <a:normAutofit lnSpcReduction="10000"/>
          </a:bodyPr>
          <a:lstStyle/>
          <a:p>
            <a:r>
              <a:rPr lang="en-US" dirty="0" smtClean="0"/>
              <a:t>Huge data Backing Primary PCI</a:t>
            </a:r>
          </a:p>
          <a:p>
            <a:r>
              <a:rPr lang="en-US" dirty="0" smtClean="0"/>
              <a:t>Mortality Benefits – incontrovertible</a:t>
            </a:r>
          </a:p>
          <a:p>
            <a:r>
              <a:rPr lang="en-US" dirty="0" smtClean="0"/>
              <a:t>Most rewarding of Medical Interventions.</a:t>
            </a:r>
          </a:p>
          <a:p>
            <a:r>
              <a:rPr lang="en-US" i="1" dirty="0" smtClean="0"/>
              <a:t>Interventional Cardiologists are High on Aggression. </a:t>
            </a:r>
          </a:p>
          <a:p>
            <a:pPr marL="0" indent="0">
              <a:buNone/>
            </a:pPr>
            <a:r>
              <a:rPr lang="en-US" i="1" dirty="0"/>
              <a:t> </a:t>
            </a:r>
            <a:r>
              <a:rPr lang="en-US" i="1" dirty="0" smtClean="0"/>
              <a:t>                 - Emergency, Adrenaline Rush, Crashes </a:t>
            </a:r>
            <a:r>
              <a:rPr lang="en-US" i="1" dirty="0" err="1" smtClean="0"/>
              <a:t>etc</a:t>
            </a:r>
            <a:r>
              <a:rPr lang="en-US" i="1" dirty="0" smtClean="0"/>
              <a:t> are a Norm us. </a:t>
            </a:r>
          </a:p>
          <a:p>
            <a:endParaRPr lang="en-US" i="1" dirty="0"/>
          </a:p>
          <a:p>
            <a:pPr marL="0" indent="0">
              <a:buNone/>
            </a:pPr>
            <a:r>
              <a:rPr lang="en-US" i="1" dirty="0" smtClean="0"/>
              <a:t>                                     </a:t>
            </a:r>
            <a:r>
              <a:rPr lang="en-US" dirty="0"/>
              <a:t>So ………….  </a:t>
            </a:r>
            <a:r>
              <a:rPr lang="en-US" i="1" dirty="0">
                <a:solidFill>
                  <a:srgbClr val="0070C0"/>
                </a:solidFill>
              </a:rPr>
              <a:t>Why Back Out </a:t>
            </a:r>
            <a:r>
              <a:rPr lang="en-US" i="1" dirty="0" smtClean="0">
                <a:solidFill>
                  <a:srgbClr val="0070C0"/>
                </a:solidFill>
              </a:rPr>
              <a:t>???</a:t>
            </a:r>
          </a:p>
          <a:p>
            <a:pPr marL="0" indent="0">
              <a:buNone/>
            </a:pPr>
            <a:endParaRPr lang="en-US" i="1" dirty="0"/>
          </a:p>
          <a:p>
            <a:pPr marL="0" indent="0">
              <a:buNone/>
            </a:pPr>
            <a:r>
              <a:rPr lang="en-US" i="1" dirty="0" smtClean="0"/>
              <a:t>                  - To do it well and Not Cause Any Harm to Our patients -</a:t>
            </a:r>
            <a:endParaRPr lang="en-IN" i="1" dirty="0"/>
          </a:p>
        </p:txBody>
      </p:sp>
    </p:spTree>
    <p:extLst>
      <p:ext uri="{BB962C8B-B14F-4D97-AF65-F5344CB8AC3E}">
        <p14:creationId xmlns:p14="http://schemas.microsoft.com/office/powerpoint/2010/main" val="19828167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3219"/>
          </a:xfrm>
        </p:spPr>
        <p:txBody>
          <a:bodyPr/>
          <a:lstStyle/>
          <a:p>
            <a:pPr algn="ctr"/>
            <a:r>
              <a:rPr lang="en-US" u="sng" dirty="0" smtClean="0"/>
              <a:t> </a:t>
            </a:r>
            <a:r>
              <a:rPr lang="en-US" sz="4000" i="1" u="sng" dirty="0" smtClean="0"/>
              <a:t>Post Dilatation in Primary PCI ?</a:t>
            </a:r>
            <a:endParaRPr lang="en-IN" sz="4000" i="1" u="sng" dirty="0"/>
          </a:p>
        </p:txBody>
      </p:sp>
      <p:sp>
        <p:nvSpPr>
          <p:cNvPr id="3" name="Content Placeholder 2"/>
          <p:cNvSpPr>
            <a:spLocks noGrp="1"/>
          </p:cNvSpPr>
          <p:nvPr>
            <p:ph idx="1"/>
          </p:nvPr>
        </p:nvSpPr>
        <p:spPr>
          <a:xfrm>
            <a:off x="838199" y="1558344"/>
            <a:ext cx="11023243" cy="4868213"/>
          </a:xfrm>
        </p:spPr>
        <p:txBody>
          <a:bodyPr>
            <a:normAutofit/>
          </a:bodyPr>
          <a:lstStyle/>
          <a:p>
            <a:r>
              <a:rPr lang="en-US" dirty="0" smtClean="0"/>
              <a:t>Doing for the last 6 years with Good Result.</a:t>
            </a:r>
          </a:p>
          <a:p>
            <a:r>
              <a:rPr lang="en-US" dirty="0" smtClean="0"/>
              <a:t>Almost all Cases – except those with extensive thrombus.</a:t>
            </a:r>
          </a:p>
          <a:p>
            <a:r>
              <a:rPr lang="en-US" dirty="0" smtClean="0"/>
              <a:t>Non Compliant Balloon - Same size / 0.5mm more than the size of the Stent to high pressures (16 – 20 </a:t>
            </a:r>
            <a:r>
              <a:rPr lang="en-US" dirty="0" err="1" smtClean="0"/>
              <a:t>atm</a:t>
            </a:r>
            <a:r>
              <a:rPr lang="en-US" dirty="0" smtClean="0"/>
              <a:t>).</a:t>
            </a:r>
          </a:p>
          <a:p>
            <a:r>
              <a:rPr lang="en-US" dirty="0" smtClean="0"/>
              <a:t>No cases of  No re - flow following post dilatation !</a:t>
            </a:r>
          </a:p>
          <a:p>
            <a:pPr marL="0" indent="0">
              <a:buNone/>
            </a:pPr>
            <a:r>
              <a:rPr lang="en-US" i="1" u="sng" dirty="0" smtClean="0">
                <a:solidFill>
                  <a:srgbClr val="C00000"/>
                </a:solidFill>
              </a:rPr>
              <a:t>Do we have Any Data ?</a:t>
            </a:r>
          </a:p>
          <a:p>
            <a:pPr marL="0" indent="0">
              <a:buNone/>
            </a:pPr>
            <a:r>
              <a:rPr lang="en-US" i="1" dirty="0" err="1" smtClean="0">
                <a:solidFill>
                  <a:schemeClr val="accent1"/>
                </a:solidFill>
              </a:rPr>
              <a:t>Tasul</a:t>
            </a:r>
            <a:r>
              <a:rPr lang="en-US" i="1" dirty="0" smtClean="0">
                <a:solidFill>
                  <a:schemeClr val="accent1"/>
                </a:solidFill>
              </a:rPr>
              <a:t> et al : </a:t>
            </a:r>
            <a:r>
              <a:rPr lang="en-US" sz="2400" i="1" dirty="0" smtClean="0">
                <a:solidFill>
                  <a:schemeClr val="accent1"/>
                </a:solidFill>
              </a:rPr>
              <a:t>Is post dilatation with a Non Compliant Balloon Necessary after Coronary Stent Deployment during Primary Angioplasty ?    </a:t>
            </a:r>
            <a:r>
              <a:rPr lang="en-US" sz="2400" i="1" dirty="0" smtClean="0"/>
              <a:t>J </a:t>
            </a:r>
            <a:r>
              <a:rPr lang="en-US" sz="2400" i="1" dirty="0" err="1" smtClean="0"/>
              <a:t>Interv</a:t>
            </a:r>
            <a:r>
              <a:rPr lang="en-US" sz="2400" i="1" dirty="0" smtClean="0"/>
              <a:t> </a:t>
            </a:r>
            <a:r>
              <a:rPr lang="en-US" sz="2400" i="1" dirty="0" err="1" smtClean="0"/>
              <a:t>Cardiol</a:t>
            </a:r>
            <a:r>
              <a:rPr lang="en-US" sz="2400" i="1" dirty="0" smtClean="0"/>
              <a:t> 2013; 26;325-331</a:t>
            </a:r>
          </a:p>
          <a:p>
            <a:r>
              <a:rPr lang="en-US" sz="2400" i="1" dirty="0" smtClean="0"/>
              <a:t>No Association between Post Dilatation &amp; Mortality</a:t>
            </a:r>
          </a:p>
          <a:p>
            <a:r>
              <a:rPr lang="en-US" sz="2400" i="1" dirty="0" smtClean="0"/>
              <a:t>Significant ↓ MACE : </a:t>
            </a:r>
            <a:r>
              <a:rPr lang="en-US" sz="2400" i="1" dirty="0" smtClean="0">
                <a:solidFill>
                  <a:srgbClr val="C00000"/>
                </a:solidFill>
              </a:rPr>
              <a:t>TLR &amp; Stent Thrombosis</a:t>
            </a:r>
            <a:endParaRPr lang="en-IN" sz="2400" i="1" dirty="0">
              <a:solidFill>
                <a:srgbClr val="C00000"/>
              </a:solidFill>
            </a:endParaRPr>
          </a:p>
        </p:txBody>
      </p:sp>
    </p:spTree>
    <p:extLst>
      <p:ext uri="{BB962C8B-B14F-4D97-AF65-F5344CB8AC3E}">
        <p14:creationId xmlns:p14="http://schemas.microsoft.com/office/powerpoint/2010/main" val="8563915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Which are the Cases You would Back Out ?</a:t>
            </a:r>
            <a:endParaRPr lang="en-IN" sz="4000" i="1" u="sng"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smtClean="0"/>
              <a:t>Co-Morbidities                           :  Chronic Kidney Disease</a:t>
            </a:r>
          </a:p>
          <a:p>
            <a:pPr marL="0" indent="0">
              <a:buNone/>
            </a:pPr>
            <a:r>
              <a:rPr lang="en-US" dirty="0"/>
              <a:t> </a:t>
            </a:r>
            <a:r>
              <a:rPr lang="en-US" dirty="0" smtClean="0"/>
              <a:t>                                                           Stroke in the Recent Past</a:t>
            </a:r>
          </a:p>
          <a:p>
            <a:r>
              <a:rPr lang="en-US" dirty="0" smtClean="0"/>
              <a:t>Vascular Access Issues</a:t>
            </a:r>
          </a:p>
          <a:p>
            <a:r>
              <a:rPr lang="en-US" dirty="0"/>
              <a:t>Diffuse </a:t>
            </a:r>
            <a:r>
              <a:rPr lang="en-US" dirty="0" smtClean="0"/>
              <a:t>Disease</a:t>
            </a:r>
          </a:p>
          <a:p>
            <a:r>
              <a:rPr lang="en-US" dirty="0" smtClean="0"/>
              <a:t>Large Thrombus Burden</a:t>
            </a:r>
          </a:p>
          <a:p>
            <a:r>
              <a:rPr lang="en-US" dirty="0" err="1" smtClean="0"/>
              <a:t>Ectatic</a:t>
            </a:r>
            <a:r>
              <a:rPr lang="en-US" dirty="0" smtClean="0"/>
              <a:t> Vessels with Extensive Thrombus</a:t>
            </a:r>
          </a:p>
          <a:p>
            <a:r>
              <a:rPr lang="en-US" dirty="0" smtClean="0"/>
              <a:t>Mechanical Complications – Acute MR / VSR</a:t>
            </a:r>
          </a:p>
          <a:p>
            <a:pPr marL="0" indent="0">
              <a:buNone/>
            </a:pPr>
            <a:endParaRPr lang="en-US" dirty="0" smtClean="0"/>
          </a:p>
          <a:p>
            <a:pPr marL="0" indent="0">
              <a:buNone/>
            </a:pPr>
            <a:r>
              <a:rPr lang="en-US" i="1" dirty="0" smtClean="0">
                <a:solidFill>
                  <a:srgbClr val="00B0F0"/>
                </a:solidFill>
              </a:rPr>
              <a:t>Complex PCI – Shock, LMCA, </a:t>
            </a:r>
            <a:r>
              <a:rPr lang="en-US" i="1" dirty="0" err="1" smtClean="0">
                <a:solidFill>
                  <a:srgbClr val="00B0F0"/>
                </a:solidFill>
              </a:rPr>
              <a:t>Ostial</a:t>
            </a:r>
            <a:r>
              <a:rPr lang="en-US" i="1" dirty="0" smtClean="0">
                <a:solidFill>
                  <a:srgbClr val="00B0F0"/>
                </a:solidFill>
              </a:rPr>
              <a:t>, Bifurcation, Calcification, </a:t>
            </a:r>
            <a:r>
              <a:rPr lang="en-US" i="1" dirty="0" err="1" smtClean="0">
                <a:solidFill>
                  <a:srgbClr val="00B0F0"/>
                </a:solidFill>
              </a:rPr>
              <a:t>etc</a:t>
            </a:r>
            <a:r>
              <a:rPr lang="en-US" i="1" dirty="0" smtClean="0">
                <a:solidFill>
                  <a:srgbClr val="00B0F0"/>
                </a:solidFill>
              </a:rPr>
              <a:t> </a:t>
            </a:r>
            <a:r>
              <a:rPr lang="en-US" i="1" dirty="0" err="1" smtClean="0">
                <a:solidFill>
                  <a:srgbClr val="00B0F0"/>
                </a:solidFill>
              </a:rPr>
              <a:t>etc</a:t>
            </a:r>
            <a:r>
              <a:rPr lang="en-US" i="1" dirty="0" smtClean="0">
                <a:solidFill>
                  <a:srgbClr val="00B0F0"/>
                </a:solidFill>
              </a:rPr>
              <a:t> are not </a:t>
            </a:r>
            <a:endParaRPr lang="en-US" i="1" dirty="0">
              <a:solidFill>
                <a:srgbClr val="00B0F0"/>
              </a:solidFill>
            </a:endParaRPr>
          </a:p>
          <a:p>
            <a:pPr marL="0" indent="0">
              <a:buNone/>
            </a:pPr>
            <a:r>
              <a:rPr lang="en-US" i="1" dirty="0" smtClean="0">
                <a:solidFill>
                  <a:srgbClr val="00B0F0"/>
                </a:solidFill>
              </a:rPr>
              <a:t>                          cases where you should back out !!!</a:t>
            </a:r>
            <a:endParaRPr lang="en-IN" i="1" dirty="0">
              <a:solidFill>
                <a:srgbClr val="00B0F0"/>
              </a:solidFill>
            </a:endParaRPr>
          </a:p>
        </p:txBody>
      </p:sp>
    </p:spTree>
    <p:extLst>
      <p:ext uri="{BB962C8B-B14F-4D97-AF65-F5344CB8AC3E}">
        <p14:creationId xmlns:p14="http://schemas.microsoft.com/office/powerpoint/2010/main" val="33928860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u="sng" dirty="0" smtClean="0"/>
              <a:t>Co-Morbidities</a:t>
            </a:r>
            <a:endParaRPr lang="en-IN" i="1" u="sng"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US" sz="3200" i="1" u="sng" dirty="0" smtClean="0">
                <a:solidFill>
                  <a:srgbClr val="C00000"/>
                </a:solidFill>
              </a:rPr>
              <a:t>Chronic Kidney Disease  </a:t>
            </a:r>
          </a:p>
          <a:p>
            <a:pPr>
              <a:buFont typeface="Wingdings" panose="05000000000000000000" pitchFamily="2" charset="2"/>
              <a:buChar char="Ø"/>
            </a:pPr>
            <a:r>
              <a:rPr lang="en-US" dirty="0" err="1" smtClean="0"/>
              <a:t>eGFR</a:t>
            </a:r>
            <a:r>
              <a:rPr lang="en-US" dirty="0" smtClean="0"/>
              <a:t> more important</a:t>
            </a:r>
            <a:endParaRPr lang="en-IN" dirty="0"/>
          </a:p>
          <a:p>
            <a:pPr>
              <a:buFont typeface="Wingdings" panose="05000000000000000000" pitchFamily="2" charset="2"/>
              <a:buChar char="Ø"/>
            </a:pPr>
            <a:r>
              <a:rPr lang="en-US" dirty="0" smtClean="0"/>
              <a:t>Diabetes with CKD more sinister than CKD due to other etiology</a:t>
            </a:r>
          </a:p>
          <a:p>
            <a:pPr>
              <a:buFont typeface="Wingdings" panose="05000000000000000000" pitchFamily="2" charset="2"/>
              <a:buChar char="Ø"/>
            </a:pPr>
            <a:r>
              <a:rPr lang="en-US" dirty="0" smtClean="0"/>
              <a:t>Limit Contrast and Hydrate well before and after</a:t>
            </a:r>
          </a:p>
          <a:p>
            <a:pPr>
              <a:buFont typeface="Wingdings" panose="05000000000000000000" pitchFamily="2" charset="2"/>
              <a:buChar char="Ø"/>
            </a:pPr>
            <a:r>
              <a:rPr lang="en-US" dirty="0" smtClean="0"/>
              <a:t>Explain Risk of Contrast Nephropathy.</a:t>
            </a:r>
          </a:p>
          <a:p>
            <a:pPr marL="0" indent="0">
              <a:buNone/>
            </a:pPr>
            <a:endParaRPr lang="en-US" dirty="0"/>
          </a:p>
          <a:p>
            <a:pPr marL="0" indent="0">
              <a:buNone/>
            </a:pPr>
            <a:r>
              <a:rPr lang="en-US" i="1" u="sng" dirty="0" smtClean="0">
                <a:solidFill>
                  <a:srgbClr val="C00000"/>
                </a:solidFill>
              </a:rPr>
              <a:t>Stroke</a:t>
            </a:r>
          </a:p>
          <a:p>
            <a:pPr marL="0" indent="0">
              <a:buNone/>
            </a:pPr>
            <a:r>
              <a:rPr lang="en-US" i="1" dirty="0" smtClean="0"/>
              <a:t>Stroke in the Recent Past / On Table : </a:t>
            </a:r>
            <a:r>
              <a:rPr lang="en-US" i="1" dirty="0"/>
              <a:t> </a:t>
            </a:r>
            <a:r>
              <a:rPr lang="en-US" i="1" u="sng" dirty="0" smtClean="0"/>
              <a:t>Avoid</a:t>
            </a:r>
            <a:r>
              <a:rPr lang="en-US" i="1" dirty="0" smtClean="0"/>
              <a:t> </a:t>
            </a:r>
            <a:endParaRPr lang="en-IN" i="1" dirty="0"/>
          </a:p>
        </p:txBody>
      </p:sp>
    </p:spTree>
    <p:extLst>
      <p:ext uri="{BB962C8B-B14F-4D97-AF65-F5344CB8AC3E}">
        <p14:creationId xmlns:p14="http://schemas.microsoft.com/office/powerpoint/2010/main" val="22075469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r>
              <a:rPr lang="en-US" sz="4000" i="1" u="sng" dirty="0" smtClean="0">
                <a:solidFill>
                  <a:srgbClr val="C00000"/>
                </a:solidFill>
              </a:rPr>
              <a:t>Co-Morbidities - Stroke</a:t>
            </a:r>
            <a:endParaRPr lang="en-IN" sz="4000" i="1" u="sng" dirty="0">
              <a:solidFill>
                <a:srgbClr val="C00000"/>
              </a:solidFill>
            </a:endParaRPr>
          </a:p>
        </p:txBody>
      </p:sp>
      <p:sp>
        <p:nvSpPr>
          <p:cNvPr id="6" name="Content Placeholder 5"/>
          <p:cNvSpPr>
            <a:spLocks noGrp="1"/>
          </p:cNvSpPr>
          <p:nvPr>
            <p:ph idx="1"/>
          </p:nvPr>
        </p:nvSpPr>
        <p:spPr/>
        <p:txBody>
          <a:bodyPr/>
          <a:lstStyle/>
          <a:p>
            <a:r>
              <a:rPr lang="en-US" dirty="0" smtClean="0"/>
              <a:t>76 year Old, long standing Diabetic, admitted a week ago with CVA in the Neurology side</a:t>
            </a:r>
          </a:p>
          <a:p>
            <a:r>
              <a:rPr lang="en-US" dirty="0" smtClean="0"/>
              <a:t>Presented with restlessness for 24 hours to the Neurology OPD</a:t>
            </a:r>
          </a:p>
          <a:p>
            <a:r>
              <a:rPr lang="en-US" dirty="0" smtClean="0"/>
              <a:t>ECG – Acute IWMI with 10 mm ST elevation in inferior leads.</a:t>
            </a:r>
          </a:p>
          <a:p>
            <a:r>
              <a:rPr lang="en-US" dirty="0" smtClean="0"/>
              <a:t>Explained about high risk for </a:t>
            </a:r>
            <a:r>
              <a:rPr lang="en-US" dirty="0" err="1" smtClean="0"/>
              <a:t>Lysis</a:t>
            </a:r>
            <a:r>
              <a:rPr lang="en-US" dirty="0" smtClean="0"/>
              <a:t> and PCI </a:t>
            </a:r>
          </a:p>
          <a:p>
            <a:pPr marL="0" indent="0">
              <a:buNone/>
            </a:pPr>
            <a:r>
              <a:rPr lang="en-US" dirty="0"/>
              <a:t> </a:t>
            </a:r>
            <a:r>
              <a:rPr lang="en-US" dirty="0" smtClean="0"/>
              <a:t>                       - Relatives Keen on Revascularization.</a:t>
            </a:r>
          </a:p>
          <a:p>
            <a:pPr marL="0" indent="0">
              <a:buNone/>
            </a:pPr>
            <a:r>
              <a:rPr lang="en-US" dirty="0"/>
              <a:t> </a:t>
            </a:r>
            <a:r>
              <a:rPr lang="en-US" dirty="0" smtClean="0"/>
              <a:t>                       - Taken for PCI (</a:t>
            </a:r>
            <a:r>
              <a:rPr lang="en-US" i="1" dirty="0" smtClean="0"/>
              <a:t>Against Instinct</a:t>
            </a:r>
            <a:r>
              <a:rPr lang="en-US" dirty="0" smtClean="0"/>
              <a:t>) </a:t>
            </a:r>
            <a:endParaRPr lang="en-IN" dirty="0"/>
          </a:p>
        </p:txBody>
      </p:sp>
    </p:spTree>
    <p:extLst>
      <p:ext uri="{BB962C8B-B14F-4D97-AF65-F5344CB8AC3E}">
        <p14:creationId xmlns:p14="http://schemas.microsoft.com/office/powerpoint/2010/main" val="11059756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i="1" u="sng" dirty="0" smtClean="0"/>
              <a:t>Scope of the Talk</a:t>
            </a:r>
            <a:endParaRPr lang="en-IN" sz="4000" i="1" u="sng" dirty="0"/>
          </a:p>
        </p:txBody>
      </p:sp>
      <p:sp>
        <p:nvSpPr>
          <p:cNvPr id="3" name="Content Placeholder 2"/>
          <p:cNvSpPr>
            <a:spLocks noGrp="1"/>
          </p:cNvSpPr>
          <p:nvPr>
            <p:ph idx="1"/>
          </p:nvPr>
        </p:nvSpPr>
        <p:spPr>
          <a:xfrm>
            <a:off x="838200" y="2125013"/>
            <a:ext cx="10515600" cy="4051949"/>
          </a:xfrm>
        </p:spPr>
        <p:txBody>
          <a:bodyPr>
            <a:normAutofit/>
          </a:bodyPr>
          <a:lstStyle/>
          <a:p>
            <a:r>
              <a:rPr lang="en-US" sz="3200" i="1" dirty="0" smtClean="0"/>
              <a:t>Evidence Based</a:t>
            </a:r>
          </a:p>
          <a:p>
            <a:r>
              <a:rPr lang="en-US" sz="3200" i="1" dirty="0" smtClean="0"/>
              <a:t>Bit Philosophical</a:t>
            </a:r>
          </a:p>
          <a:p>
            <a:r>
              <a:rPr lang="en-US" sz="3200" i="1" dirty="0" smtClean="0"/>
              <a:t>Bit Controversial</a:t>
            </a:r>
          </a:p>
          <a:p>
            <a:r>
              <a:rPr lang="en-US" sz="3200" i="1" dirty="0" smtClean="0"/>
              <a:t>Mostly Practical !</a:t>
            </a:r>
            <a:endParaRPr lang="en-IN" sz="3200" i="1" dirty="0"/>
          </a:p>
        </p:txBody>
      </p:sp>
    </p:spTree>
    <p:extLst>
      <p:ext uri="{BB962C8B-B14F-4D97-AF65-F5344CB8AC3E}">
        <p14:creationId xmlns:p14="http://schemas.microsoft.com/office/powerpoint/2010/main" val="8218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26488"/>
            <a:ext cx="10515600" cy="1325563"/>
          </a:xfrm>
        </p:spPr>
        <p:txBody>
          <a:bodyPr/>
          <a:lstStyle/>
          <a:p>
            <a:pPr algn="ctr"/>
            <a:r>
              <a:rPr lang="en-US" i="1" u="sng" dirty="0" smtClean="0"/>
              <a:t>Post Stenting</a:t>
            </a:r>
            <a:endParaRPr lang="en-IN" i="1" u="sng" dirty="0"/>
          </a:p>
        </p:txBody>
      </p:sp>
      <p:pic>
        <p:nvPicPr>
          <p:cNvPr id="4" name="YESHUDAS5">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252538" y="1825625"/>
            <a:ext cx="4351337" cy="4351338"/>
          </a:xfrm>
        </p:spPr>
      </p:pic>
      <p:sp>
        <p:nvSpPr>
          <p:cNvPr id="5" name="Content Placeholder 4"/>
          <p:cNvSpPr>
            <a:spLocks noGrp="1"/>
          </p:cNvSpPr>
          <p:nvPr>
            <p:ph sz="half" idx="2"/>
          </p:nvPr>
        </p:nvSpPr>
        <p:spPr/>
        <p:txBody>
          <a:bodyPr/>
          <a:lstStyle/>
          <a:p>
            <a:r>
              <a:rPr lang="en-US" dirty="0" smtClean="0"/>
              <a:t>Distal embolization of Thrombus</a:t>
            </a:r>
          </a:p>
          <a:p>
            <a:r>
              <a:rPr lang="en-US" dirty="0" smtClean="0"/>
              <a:t>Unresponsive Patient</a:t>
            </a:r>
          </a:p>
          <a:p>
            <a:r>
              <a:rPr lang="en-US" dirty="0" smtClean="0"/>
              <a:t>Hypotension not improving despite Maximal Inotropes</a:t>
            </a:r>
          </a:p>
          <a:p>
            <a:r>
              <a:rPr lang="en-US" u="sng" dirty="0" smtClean="0"/>
              <a:t>Patient Expired after 3 hours</a:t>
            </a:r>
          </a:p>
          <a:p>
            <a:endParaRPr lang="en-US" u="sng" dirty="0"/>
          </a:p>
          <a:p>
            <a:pPr marL="0" indent="0">
              <a:buNone/>
            </a:pPr>
            <a:r>
              <a:rPr lang="en-US" i="1" dirty="0" smtClean="0">
                <a:solidFill>
                  <a:srgbClr val="0070C0"/>
                </a:solidFill>
              </a:rPr>
              <a:t>? Related to CVA</a:t>
            </a:r>
          </a:p>
          <a:p>
            <a:pPr marL="0" indent="0">
              <a:buNone/>
            </a:pPr>
            <a:r>
              <a:rPr lang="en-US" i="1" dirty="0" smtClean="0">
                <a:solidFill>
                  <a:srgbClr val="0070C0"/>
                </a:solidFill>
              </a:rPr>
              <a:t>?? Thrombus Embolization</a:t>
            </a:r>
          </a:p>
          <a:p>
            <a:pPr marL="0" indent="0">
              <a:buNone/>
            </a:pPr>
            <a:endParaRPr lang="en-IN" u="sng" dirty="0"/>
          </a:p>
        </p:txBody>
      </p:sp>
    </p:spTree>
    <p:extLst>
      <p:ext uri="{BB962C8B-B14F-4D97-AF65-F5344CB8AC3E}">
        <p14:creationId xmlns:p14="http://schemas.microsoft.com/office/powerpoint/2010/main" val="37778956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Which are the Cases You would Back Out ?</a:t>
            </a:r>
            <a:endParaRPr lang="en-IN" sz="4000" i="1" u="sng"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smtClean="0"/>
              <a:t>Co-Morbidities                           :  Chronic Kidney Disease</a:t>
            </a:r>
          </a:p>
          <a:p>
            <a:pPr marL="0" indent="0">
              <a:buNone/>
            </a:pPr>
            <a:r>
              <a:rPr lang="en-US" dirty="0"/>
              <a:t> </a:t>
            </a:r>
            <a:r>
              <a:rPr lang="en-US" dirty="0" smtClean="0"/>
              <a:t>                                                           Stroke in the Recent Past</a:t>
            </a:r>
            <a:endParaRPr lang="en-IN" dirty="0"/>
          </a:p>
          <a:p>
            <a:r>
              <a:rPr lang="en-US" i="1" dirty="0" smtClean="0">
                <a:solidFill>
                  <a:srgbClr val="C00000"/>
                </a:solidFill>
              </a:rPr>
              <a:t>Vascular Access Issues</a:t>
            </a:r>
          </a:p>
          <a:p>
            <a:r>
              <a:rPr lang="en-US" dirty="0"/>
              <a:t>Diffuse </a:t>
            </a:r>
            <a:r>
              <a:rPr lang="en-US" dirty="0" smtClean="0"/>
              <a:t>Disease</a:t>
            </a:r>
            <a:endParaRPr lang="en-US" i="1" dirty="0" smtClean="0">
              <a:solidFill>
                <a:srgbClr val="C00000"/>
              </a:solidFill>
            </a:endParaRPr>
          </a:p>
          <a:p>
            <a:r>
              <a:rPr lang="en-US" dirty="0" smtClean="0"/>
              <a:t>Large Thrombus Burden</a:t>
            </a:r>
          </a:p>
          <a:p>
            <a:r>
              <a:rPr lang="en-US" dirty="0" err="1" smtClean="0"/>
              <a:t>Ectatic</a:t>
            </a:r>
            <a:r>
              <a:rPr lang="en-US" dirty="0" smtClean="0"/>
              <a:t> Vessels with Extensive Thrombus</a:t>
            </a:r>
          </a:p>
          <a:p>
            <a:r>
              <a:rPr lang="en-US" dirty="0" smtClean="0"/>
              <a:t>Mechanical Complications – Acute MR / VSR</a:t>
            </a:r>
          </a:p>
          <a:p>
            <a:pPr marL="0" indent="0">
              <a:buNone/>
            </a:pPr>
            <a:endParaRPr lang="en-US" dirty="0" smtClean="0"/>
          </a:p>
          <a:p>
            <a:pPr marL="0" indent="0">
              <a:buNone/>
            </a:pPr>
            <a:r>
              <a:rPr lang="en-US" i="1" dirty="0" smtClean="0">
                <a:solidFill>
                  <a:srgbClr val="00B0F0"/>
                </a:solidFill>
              </a:rPr>
              <a:t>Complex PCI – Shock, LMCA, </a:t>
            </a:r>
            <a:r>
              <a:rPr lang="en-US" i="1" dirty="0" err="1" smtClean="0">
                <a:solidFill>
                  <a:srgbClr val="00B0F0"/>
                </a:solidFill>
              </a:rPr>
              <a:t>Ostial</a:t>
            </a:r>
            <a:r>
              <a:rPr lang="en-US" i="1" dirty="0" smtClean="0">
                <a:solidFill>
                  <a:srgbClr val="00B0F0"/>
                </a:solidFill>
              </a:rPr>
              <a:t>, Bifurcation, Calcification, </a:t>
            </a:r>
            <a:r>
              <a:rPr lang="en-US" i="1" dirty="0" err="1" smtClean="0">
                <a:solidFill>
                  <a:srgbClr val="00B0F0"/>
                </a:solidFill>
              </a:rPr>
              <a:t>etc</a:t>
            </a:r>
            <a:r>
              <a:rPr lang="en-US" i="1" dirty="0" smtClean="0">
                <a:solidFill>
                  <a:srgbClr val="00B0F0"/>
                </a:solidFill>
              </a:rPr>
              <a:t> </a:t>
            </a:r>
            <a:r>
              <a:rPr lang="en-US" i="1" dirty="0" err="1" smtClean="0">
                <a:solidFill>
                  <a:srgbClr val="00B0F0"/>
                </a:solidFill>
              </a:rPr>
              <a:t>etc</a:t>
            </a:r>
            <a:r>
              <a:rPr lang="en-US" i="1" dirty="0" smtClean="0">
                <a:solidFill>
                  <a:srgbClr val="00B0F0"/>
                </a:solidFill>
              </a:rPr>
              <a:t> are not </a:t>
            </a:r>
            <a:endParaRPr lang="en-US" i="1" dirty="0">
              <a:solidFill>
                <a:srgbClr val="00B0F0"/>
              </a:solidFill>
            </a:endParaRPr>
          </a:p>
          <a:p>
            <a:pPr marL="0" indent="0">
              <a:buNone/>
            </a:pPr>
            <a:r>
              <a:rPr lang="en-US" i="1" dirty="0" smtClean="0">
                <a:solidFill>
                  <a:srgbClr val="00B0F0"/>
                </a:solidFill>
              </a:rPr>
              <a:t>                          cases where you should back out !!!</a:t>
            </a:r>
            <a:endParaRPr lang="en-IN" i="1" dirty="0">
              <a:solidFill>
                <a:srgbClr val="00B0F0"/>
              </a:solidFill>
            </a:endParaRPr>
          </a:p>
        </p:txBody>
      </p:sp>
    </p:spTree>
    <p:extLst>
      <p:ext uri="{BB962C8B-B14F-4D97-AF65-F5344CB8AC3E}">
        <p14:creationId xmlns:p14="http://schemas.microsoft.com/office/powerpoint/2010/main" val="38140404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Which are the Cases You would Back Out ?</a:t>
            </a:r>
            <a:endParaRPr lang="en-IN" sz="4000" i="1" u="sng"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smtClean="0"/>
              <a:t>Co-Morbidities                           :  Chronic Kidney Disease</a:t>
            </a:r>
          </a:p>
          <a:p>
            <a:pPr marL="0" indent="0">
              <a:buNone/>
            </a:pPr>
            <a:r>
              <a:rPr lang="en-US" dirty="0"/>
              <a:t> </a:t>
            </a:r>
            <a:r>
              <a:rPr lang="en-US" dirty="0" smtClean="0"/>
              <a:t>                                                           Stroke in the Recent Past</a:t>
            </a:r>
            <a:endParaRPr lang="en-IN" dirty="0"/>
          </a:p>
          <a:p>
            <a:r>
              <a:rPr lang="en-US" i="1" dirty="0" smtClean="0"/>
              <a:t>Vascular Access Issues</a:t>
            </a:r>
          </a:p>
          <a:p>
            <a:r>
              <a:rPr lang="en-US" dirty="0">
                <a:solidFill>
                  <a:srgbClr val="C00000"/>
                </a:solidFill>
              </a:rPr>
              <a:t>Diffuse </a:t>
            </a:r>
            <a:r>
              <a:rPr lang="en-US" dirty="0" smtClean="0">
                <a:solidFill>
                  <a:srgbClr val="C00000"/>
                </a:solidFill>
              </a:rPr>
              <a:t>Disease</a:t>
            </a:r>
            <a:endParaRPr lang="en-US" i="1" dirty="0" smtClean="0">
              <a:solidFill>
                <a:srgbClr val="C00000"/>
              </a:solidFill>
            </a:endParaRPr>
          </a:p>
          <a:p>
            <a:r>
              <a:rPr lang="en-US" dirty="0" smtClean="0"/>
              <a:t>Large Thrombus Burden</a:t>
            </a:r>
          </a:p>
          <a:p>
            <a:r>
              <a:rPr lang="en-US" dirty="0" err="1" smtClean="0"/>
              <a:t>Ectatic</a:t>
            </a:r>
            <a:r>
              <a:rPr lang="en-US" dirty="0" smtClean="0"/>
              <a:t> Vessels with Extensive Thrombus</a:t>
            </a:r>
          </a:p>
          <a:p>
            <a:r>
              <a:rPr lang="en-US" dirty="0" smtClean="0"/>
              <a:t>Mechanical Complications – Acute MR / VSR</a:t>
            </a:r>
          </a:p>
          <a:p>
            <a:pPr marL="0" indent="0">
              <a:buNone/>
            </a:pPr>
            <a:endParaRPr lang="en-US" dirty="0" smtClean="0"/>
          </a:p>
          <a:p>
            <a:pPr marL="0" indent="0">
              <a:buNone/>
            </a:pPr>
            <a:r>
              <a:rPr lang="en-US" i="1" dirty="0" smtClean="0">
                <a:solidFill>
                  <a:srgbClr val="00B0F0"/>
                </a:solidFill>
              </a:rPr>
              <a:t>Complex PCI – Shock, LMCA, </a:t>
            </a:r>
            <a:r>
              <a:rPr lang="en-US" i="1" dirty="0" err="1" smtClean="0">
                <a:solidFill>
                  <a:srgbClr val="00B0F0"/>
                </a:solidFill>
              </a:rPr>
              <a:t>Ostial</a:t>
            </a:r>
            <a:r>
              <a:rPr lang="en-US" i="1" dirty="0" smtClean="0">
                <a:solidFill>
                  <a:srgbClr val="00B0F0"/>
                </a:solidFill>
              </a:rPr>
              <a:t>, Bifurcation, Calcification, </a:t>
            </a:r>
            <a:r>
              <a:rPr lang="en-US" i="1" dirty="0" err="1" smtClean="0">
                <a:solidFill>
                  <a:srgbClr val="00B0F0"/>
                </a:solidFill>
              </a:rPr>
              <a:t>etc</a:t>
            </a:r>
            <a:r>
              <a:rPr lang="en-US" i="1" dirty="0" smtClean="0">
                <a:solidFill>
                  <a:srgbClr val="00B0F0"/>
                </a:solidFill>
              </a:rPr>
              <a:t> </a:t>
            </a:r>
            <a:r>
              <a:rPr lang="en-US" i="1" dirty="0" err="1" smtClean="0">
                <a:solidFill>
                  <a:srgbClr val="00B0F0"/>
                </a:solidFill>
              </a:rPr>
              <a:t>etc</a:t>
            </a:r>
            <a:r>
              <a:rPr lang="en-US" i="1" dirty="0" smtClean="0">
                <a:solidFill>
                  <a:srgbClr val="00B0F0"/>
                </a:solidFill>
              </a:rPr>
              <a:t> are not </a:t>
            </a:r>
            <a:endParaRPr lang="en-US" i="1" dirty="0">
              <a:solidFill>
                <a:srgbClr val="00B0F0"/>
              </a:solidFill>
            </a:endParaRPr>
          </a:p>
          <a:p>
            <a:pPr marL="0" indent="0">
              <a:buNone/>
            </a:pPr>
            <a:r>
              <a:rPr lang="en-US" i="1" dirty="0" smtClean="0">
                <a:solidFill>
                  <a:srgbClr val="00B0F0"/>
                </a:solidFill>
              </a:rPr>
              <a:t>                          cases where you should back out !!!</a:t>
            </a:r>
            <a:endParaRPr lang="en-IN" i="1" dirty="0">
              <a:solidFill>
                <a:srgbClr val="00B0F0"/>
              </a:solidFill>
            </a:endParaRPr>
          </a:p>
        </p:txBody>
      </p:sp>
    </p:spTree>
    <p:extLst>
      <p:ext uri="{BB962C8B-B14F-4D97-AF65-F5344CB8AC3E}">
        <p14:creationId xmlns:p14="http://schemas.microsoft.com/office/powerpoint/2010/main" val="24535717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215"/>
            <a:ext cx="10515600" cy="1184855"/>
          </a:xfrm>
        </p:spPr>
        <p:txBody>
          <a:bodyPr/>
          <a:lstStyle/>
          <a:p>
            <a:pPr algn="ctr"/>
            <a:r>
              <a:rPr lang="en-US" dirty="0" smtClean="0"/>
              <a:t>   </a:t>
            </a:r>
            <a:r>
              <a:rPr lang="en-US" sz="4000" i="1" u="sng" dirty="0" smtClean="0"/>
              <a:t>What do you Do ???</a:t>
            </a:r>
            <a:endParaRPr lang="en-IN" sz="4000" i="1" u="sng" dirty="0"/>
          </a:p>
        </p:txBody>
      </p:sp>
      <p:sp>
        <p:nvSpPr>
          <p:cNvPr id="3" name="Content Placeholder 2"/>
          <p:cNvSpPr>
            <a:spLocks noGrp="1"/>
          </p:cNvSpPr>
          <p:nvPr>
            <p:ph idx="1"/>
          </p:nvPr>
        </p:nvSpPr>
        <p:spPr/>
        <p:txBody>
          <a:bodyPr/>
          <a:lstStyle/>
          <a:p>
            <a:r>
              <a:rPr lang="en-US" dirty="0" smtClean="0"/>
              <a:t>Had come at 5 AM</a:t>
            </a:r>
          </a:p>
          <a:p>
            <a:r>
              <a:rPr lang="en-US" dirty="0" smtClean="0"/>
              <a:t>Pain with Shortness of Breath since 1 AM</a:t>
            </a:r>
          </a:p>
          <a:p>
            <a:r>
              <a:rPr lang="en-US" dirty="0" smtClean="0"/>
              <a:t>Denied any previous h/o ACS or treatment for CAD</a:t>
            </a:r>
          </a:p>
          <a:p>
            <a:r>
              <a:rPr lang="en-US" dirty="0" smtClean="0"/>
              <a:t>Taken for Primary PCI – ECG QS in V1-4; ST ↑ V4-6, </a:t>
            </a:r>
            <a:r>
              <a:rPr lang="en-US" dirty="0" err="1" smtClean="0"/>
              <a:t>Pulm</a:t>
            </a:r>
            <a:r>
              <a:rPr lang="en-US" dirty="0" smtClean="0"/>
              <a:t> Edema</a:t>
            </a:r>
          </a:p>
          <a:p>
            <a:r>
              <a:rPr lang="en-US" dirty="0" smtClean="0"/>
              <a:t>CAG : Diffuse 3 Vessel Disease ; Culprit probably D1 (thrombus)</a:t>
            </a:r>
          </a:p>
          <a:p>
            <a:r>
              <a:rPr lang="en-US" dirty="0" smtClean="0"/>
              <a:t>Plan : </a:t>
            </a:r>
            <a:r>
              <a:rPr lang="en-US" i="1" dirty="0" smtClean="0">
                <a:solidFill>
                  <a:srgbClr val="C00000"/>
                </a:solidFill>
              </a:rPr>
              <a:t>Medical Management with IV </a:t>
            </a:r>
            <a:r>
              <a:rPr lang="en-US" i="1" dirty="0" err="1" smtClean="0">
                <a:solidFill>
                  <a:srgbClr val="C00000"/>
                </a:solidFill>
              </a:rPr>
              <a:t>Tirofiban</a:t>
            </a:r>
            <a:endParaRPr lang="en-US" i="1" dirty="0" smtClean="0">
              <a:solidFill>
                <a:srgbClr val="C00000"/>
              </a:solidFill>
            </a:endParaRPr>
          </a:p>
          <a:p>
            <a:r>
              <a:rPr lang="en-US" i="1" dirty="0" smtClean="0">
                <a:solidFill>
                  <a:srgbClr val="00B0F0"/>
                </a:solidFill>
              </a:rPr>
              <a:t>Echo : Dilated LA /LV with thinned AW &amp; Inferior wall.</a:t>
            </a:r>
          </a:p>
          <a:p>
            <a:pPr marL="0" indent="0">
              <a:buNone/>
            </a:pPr>
            <a:r>
              <a:rPr lang="en-US" i="1" dirty="0">
                <a:solidFill>
                  <a:srgbClr val="00B0F0"/>
                </a:solidFill>
              </a:rPr>
              <a:t> </a:t>
            </a:r>
            <a:r>
              <a:rPr lang="en-US" i="1" dirty="0" smtClean="0">
                <a:solidFill>
                  <a:srgbClr val="00B0F0"/>
                </a:solidFill>
              </a:rPr>
              <a:t>              s/o Old AWMI / IWMI. LVEF ~ 30%</a:t>
            </a:r>
          </a:p>
          <a:p>
            <a:endParaRPr lang="en-IN" dirty="0"/>
          </a:p>
        </p:txBody>
      </p:sp>
    </p:spTree>
    <p:extLst>
      <p:ext uri="{BB962C8B-B14F-4D97-AF65-F5344CB8AC3E}">
        <p14:creationId xmlns:p14="http://schemas.microsoft.com/office/powerpoint/2010/main" val="6118536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Which are the Cases You would Back Out ?</a:t>
            </a:r>
            <a:endParaRPr lang="en-IN" sz="4000" i="1" u="sng"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smtClean="0"/>
              <a:t>Co-Morbidities                           :  Chronic Kidney Disease</a:t>
            </a:r>
          </a:p>
          <a:p>
            <a:pPr marL="0" indent="0">
              <a:buNone/>
            </a:pPr>
            <a:r>
              <a:rPr lang="en-US" dirty="0"/>
              <a:t> </a:t>
            </a:r>
            <a:r>
              <a:rPr lang="en-US" dirty="0" smtClean="0"/>
              <a:t>                                                           Stroke in the Recent Past</a:t>
            </a:r>
            <a:endParaRPr lang="en-IN" dirty="0"/>
          </a:p>
          <a:p>
            <a:r>
              <a:rPr lang="en-US" i="1" dirty="0" smtClean="0"/>
              <a:t>Vascular Access Issues</a:t>
            </a:r>
          </a:p>
          <a:p>
            <a:r>
              <a:rPr lang="en-US" dirty="0"/>
              <a:t>Diffuse </a:t>
            </a:r>
            <a:r>
              <a:rPr lang="en-US" dirty="0" smtClean="0"/>
              <a:t>Disease</a:t>
            </a:r>
            <a:endParaRPr lang="en-US" i="1" dirty="0" smtClean="0"/>
          </a:p>
          <a:p>
            <a:r>
              <a:rPr lang="en-US" dirty="0" smtClean="0">
                <a:solidFill>
                  <a:srgbClr val="C00000"/>
                </a:solidFill>
              </a:rPr>
              <a:t>Large Thrombus Burden</a:t>
            </a:r>
          </a:p>
          <a:p>
            <a:r>
              <a:rPr lang="en-US" dirty="0" err="1" smtClean="0"/>
              <a:t>Ectatic</a:t>
            </a:r>
            <a:r>
              <a:rPr lang="en-US" dirty="0" smtClean="0"/>
              <a:t> Vessels with Extensive Thrombus</a:t>
            </a:r>
          </a:p>
          <a:p>
            <a:r>
              <a:rPr lang="en-US" dirty="0" smtClean="0"/>
              <a:t>Mechanical Complications – Acute MR / VSR</a:t>
            </a:r>
          </a:p>
          <a:p>
            <a:pPr marL="0" indent="0">
              <a:buNone/>
            </a:pPr>
            <a:endParaRPr lang="en-US" dirty="0" smtClean="0"/>
          </a:p>
          <a:p>
            <a:pPr marL="0" indent="0">
              <a:buNone/>
            </a:pPr>
            <a:r>
              <a:rPr lang="en-US" i="1" dirty="0" smtClean="0">
                <a:solidFill>
                  <a:srgbClr val="00B0F0"/>
                </a:solidFill>
              </a:rPr>
              <a:t>Complex PCI – Shock, LMCA, </a:t>
            </a:r>
            <a:r>
              <a:rPr lang="en-US" i="1" dirty="0" err="1" smtClean="0">
                <a:solidFill>
                  <a:srgbClr val="00B0F0"/>
                </a:solidFill>
              </a:rPr>
              <a:t>Ostial</a:t>
            </a:r>
            <a:r>
              <a:rPr lang="en-US" i="1" dirty="0" smtClean="0">
                <a:solidFill>
                  <a:srgbClr val="00B0F0"/>
                </a:solidFill>
              </a:rPr>
              <a:t>, Bifurcation, Calcification, </a:t>
            </a:r>
            <a:r>
              <a:rPr lang="en-US" i="1" dirty="0" err="1" smtClean="0">
                <a:solidFill>
                  <a:srgbClr val="00B0F0"/>
                </a:solidFill>
              </a:rPr>
              <a:t>etc</a:t>
            </a:r>
            <a:r>
              <a:rPr lang="en-US" i="1" dirty="0" smtClean="0">
                <a:solidFill>
                  <a:srgbClr val="00B0F0"/>
                </a:solidFill>
              </a:rPr>
              <a:t> </a:t>
            </a:r>
            <a:r>
              <a:rPr lang="en-US" i="1" dirty="0" err="1" smtClean="0">
                <a:solidFill>
                  <a:srgbClr val="00B0F0"/>
                </a:solidFill>
              </a:rPr>
              <a:t>etc</a:t>
            </a:r>
            <a:r>
              <a:rPr lang="en-US" i="1" dirty="0" smtClean="0">
                <a:solidFill>
                  <a:srgbClr val="00B0F0"/>
                </a:solidFill>
              </a:rPr>
              <a:t> are not </a:t>
            </a:r>
            <a:endParaRPr lang="en-US" i="1" dirty="0">
              <a:solidFill>
                <a:srgbClr val="00B0F0"/>
              </a:solidFill>
            </a:endParaRPr>
          </a:p>
          <a:p>
            <a:pPr marL="0" indent="0">
              <a:buNone/>
            </a:pPr>
            <a:r>
              <a:rPr lang="en-US" i="1" dirty="0" smtClean="0">
                <a:solidFill>
                  <a:srgbClr val="00B0F0"/>
                </a:solidFill>
              </a:rPr>
              <a:t>                          cases where you should back out !!!</a:t>
            </a:r>
            <a:endParaRPr lang="en-IN" i="1" dirty="0">
              <a:solidFill>
                <a:srgbClr val="00B0F0"/>
              </a:solidFill>
            </a:endParaRPr>
          </a:p>
        </p:txBody>
      </p:sp>
    </p:spTree>
    <p:extLst>
      <p:ext uri="{BB962C8B-B14F-4D97-AF65-F5344CB8AC3E}">
        <p14:creationId xmlns:p14="http://schemas.microsoft.com/office/powerpoint/2010/main" val="24606060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i="1" u="sng" dirty="0" smtClean="0"/>
              <a:t>Final Result</a:t>
            </a:r>
            <a:endParaRPr lang="en-IN" i="1" u="sng" dirty="0"/>
          </a:p>
        </p:txBody>
      </p:sp>
      <p:pic>
        <p:nvPicPr>
          <p:cNvPr id="4" name="SHAJIKUMAR 6">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252538" y="1825625"/>
            <a:ext cx="4351337" cy="4351338"/>
          </a:xfrm>
        </p:spPr>
      </p:pic>
      <p:sp>
        <p:nvSpPr>
          <p:cNvPr id="5" name="Content Placeholder 4"/>
          <p:cNvSpPr>
            <a:spLocks noGrp="1"/>
          </p:cNvSpPr>
          <p:nvPr>
            <p:ph sz="half" idx="2"/>
          </p:nvPr>
        </p:nvSpPr>
        <p:spPr>
          <a:xfrm>
            <a:off x="6172200" y="2189407"/>
            <a:ext cx="5181600" cy="3987555"/>
          </a:xfrm>
        </p:spPr>
        <p:txBody>
          <a:bodyPr/>
          <a:lstStyle/>
          <a:p>
            <a:r>
              <a:rPr lang="en-US" i="1" dirty="0" smtClean="0"/>
              <a:t>Large Thrombus is a Challenge</a:t>
            </a:r>
          </a:p>
          <a:p>
            <a:r>
              <a:rPr lang="en-US" dirty="0" smtClean="0"/>
              <a:t>Thrombus Aspiration / Intra-coronary </a:t>
            </a:r>
            <a:r>
              <a:rPr lang="en-US" dirty="0" err="1" smtClean="0"/>
              <a:t>IIb</a:t>
            </a:r>
            <a:r>
              <a:rPr lang="en-US" dirty="0" smtClean="0"/>
              <a:t> / </a:t>
            </a:r>
            <a:r>
              <a:rPr lang="en-US" dirty="0" err="1" smtClean="0"/>
              <a:t>IIIa</a:t>
            </a:r>
            <a:r>
              <a:rPr lang="en-US" dirty="0" smtClean="0"/>
              <a:t> </a:t>
            </a:r>
            <a:r>
              <a:rPr lang="en-US" dirty="0" err="1" smtClean="0"/>
              <a:t>etc</a:t>
            </a:r>
            <a:r>
              <a:rPr lang="en-US" dirty="0" smtClean="0"/>
              <a:t> may not always work</a:t>
            </a:r>
          </a:p>
          <a:p>
            <a:r>
              <a:rPr lang="en-US" i="1" dirty="0" smtClean="0">
                <a:solidFill>
                  <a:schemeClr val="accent1"/>
                </a:solidFill>
              </a:rPr>
              <a:t>Regular DES / M Guard </a:t>
            </a:r>
          </a:p>
          <a:p>
            <a:r>
              <a:rPr lang="en-US" i="1" dirty="0" smtClean="0">
                <a:solidFill>
                  <a:srgbClr val="002060"/>
                </a:solidFill>
              </a:rPr>
              <a:t>Higher Restenosis with M Guard is a concern</a:t>
            </a:r>
            <a:endParaRPr lang="en-IN" i="1" dirty="0">
              <a:solidFill>
                <a:srgbClr val="002060"/>
              </a:solidFill>
            </a:endParaRPr>
          </a:p>
        </p:txBody>
      </p:sp>
    </p:spTree>
    <p:extLst>
      <p:ext uri="{BB962C8B-B14F-4D97-AF65-F5344CB8AC3E}">
        <p14:creationId xmlns:p14="http://schemas.microsoft.com/office/powerpoint/2010/main" val="340499417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Which are the Cases You would Back Out ?</a:t>
            </a:r>
            <a:endParaRPr lang="en-IN" sz="4000" i="1" u="sng"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smtClean="0"/>
              <a:t>Co-Morbidities                           :  Chronic Kidney Disease</a:t>
            </a:r>
          </a:p>
          <a:p>
            <a:pPr marL="0" indent="0">
              <a:buNone/>
            </a:pPr>
            <a:r>
              <a:rPr lang="en-US" dirty="0"/>
              <a:t> </a:t>
            </a:r>
            <a:r>
              <a:rPr lang="en-US" dirty="0" smtClean="0"/>
              <a:t>                                                           Stroke in the Recent Past</a:t>
            </a:r>
            <a:endParaRPr lang="en-IN" dirty="0"/>
          </a:p>
          <a:p>
            <a:r>
              <a:rPr lang="en-US" i="1" dirty="0" smtClean="0"/>
              <a:t>Vascular Access Issues</a:t>
            </a:r>
          </a:p>
          <a:p>
            <a:r>
              <a:rPr lang="en-US" dirty="0"/>
              <a:t>Diffuse </a:t>
            </a:r>
            <a:r>
              <a:rPr lang="en-US" dirty="0" smtClean="0"/>
              <a:t>Disease</a:t>
            </a:r>
            <a:endParaRPr lang="en-US" i="1" dirty="0" smtClean="0"/>
          </a:p>
          <a:p>
            <a:r>
              <a:rPr lang="en-US" dirty="0" smtClean="0"/>
              <a:t>Large Thrombus Burden</a:t>
            </a:r>
          </a:p>
          <a:p>
            <a:r>
              <a:rPr lang="en-US" i="1" dirty="0" err="1" smtClean="0">
                <a:solidFill>
                  <a:srgbClr val="C00000"/>
                </a:solidFill>
              </a:rPr>
              <a:t>Ectatic</a:t>
            </a:r>
            <a:r>
              <a:rPr lang="en-US" i="1" dirty="0" smtClean="0">
                <a:solidFill>
                  <a:srgbClr val="C00000"/>
                </a:solidFill>
              </a:rPr>
              <a:t> Vessels with Extensive Thrombus</a:t>
            </a:r>
          </a:p>
          <a:p>
            <a:r>
              <a:rPr lang="en-US" dirty="0" smtClean="0"/>
              <a:t>Mechanical Complications – Acute MR / VSR</a:t>
            </a:r>
          </a:p>
          <a:p>
            <a:pPr marL="0" indent="0">
              <a:buNone/>
            </a:pPr>
            <a:endParaRPr lang="en-US" dirty="0" smtClean="0"/>
          </a:p>
          <a:p>
            <a:pPr marL="0" indent="0">
              <a:buNone/>
            </a:pPr>
            <a:r>
              <a:rPr lang="en-US" i="1" dirty="0" smtClean="0">
                <a:solidFill>
                  <a:srgbClr val="00B0F0"/>
                </a:solidFill>
              </a:rPr>
              <a:t>Complex PCI – Shock, LMCA, </a:t>
            </a:r>
            <a:r>
              <a:rPr lang="en-US" i="1" dirty="0" err="1" smtClean="0">
                <a:solidFill>
                  <a:srgbClr val="00B0F0"/>
                </a:solidFill>
              </a:rPr>
              <a:t>Ostial</a:t>
            </a:r>
            <a:r>
              <a:rPr lang="en-US" i="1" dirty="0" smtClean="0">
                <a:solidFill>
                  <a:srgbClr val="00B0F0"/>
                </a:solidFill>
              </a:rPr>
              <a:t>, Bifurcation, Calcification, </a:t>
            </a:r>
            <a:r>
              <a:rPr lang="en-US" i="1" dirty="0" err="1" smtClean="0">
                <a:solidFill>
                  <a:srgbClr val="00B0F0"/>
                </a:solidFill>
              </a:rPr>
              <a:t>etc</a:t>
            </a:r>
            <a:r>
              <a:rPr lang="en-US" i="1" dirty="0" smtClean="0">
                <a:solidFill>
                  <a:srgbClr val="00B0F0"/>
                </a:solidFill>
              </a:rPr>
              <a:t> </a:t>
            </a:r>
            <a:r>
              <a:rPr lang="en-US" i="1" dirty="0" err="1" smtClean="0">
                <a:solidFill>
                  <a:srgbClr val="00B0F0"/>
                </a:solidFill>
              </a:rPr>
              <a:t>etc</a:t>
            </a:r>
            <a:r>
              <a:rPr lang="en-US" i="1" dirty="0" smtClean="0">
                <a:solidFill>
                  <a:srgbClr val="00B0F0"/>
                </a:solidFill>
              </a:rPr>
              <a:t> are not </a:t>
            </a:r>
            <a:endParaRPr lang="en-US" i="1" dirty="0">
              <a:solidFill>
                <a:srgbClr val="00B0F0"/>
              </a:solidFill>
            </a:endParaRPr>
          </a:p>
          <a:p>
            <a:pPr marL="0" indent="0">
              <a:buNone/>
            </a:pPr>
            <a:r>
              <a:rPr lang="en-US" i="1" dirty="0" smtClean="0">
                <a:solidFill>
                  <a:srgbClr val="00B0F0"/>
                </a:solidFill>
              </a:rPr>
              <a:t>                          cases where you should back out !!!</a:t>
            </a:r>
            <a:endParaRPr lang="en-IN" i="1" dirty="0">
              <a:solidFill>
                <a:srgbClr val="00B0F0"/>
              </a:solidFill>
            </a:endParaRPr>
          </a:p>
        </p:txBody>
      </p:sp>
    </p:spTree>
    <p:extLst>
      <p:ext uri="{BB962C8B-B14F-4D97-AF65-F5344CB8AC3E}">
        <p14:creationId xmlns:p14="http://schemas.microsoft.com/office/powerpoint/2010/main" val="27357457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i="1" u="sng" dirty="0"/>
              <a:t>Post Thrombus Aspiration &amp; POBA of Occlusion</a:t>
            </a:r>
            <a:endParaRPr lang="en-IN" sz="4000" dirty="0"/>
          </a:p>
        </p:txBody>
      </p:sp>
      <p:pic>
        <p:nvPicPr>
          <p:cNvPr id="4" name="YESHUDAS C 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252538" y="1825625"/>
            <a:ext cx="4351337" cy="4351338"/>
          </a:xfrm>
        </p:spPr>
      </p:pic>
      <p:sp>
        <p:nvSpPr>
          <p:cNvPr id="5" name="Content Placeholder 4"/>
          <p:cNvSpPr>
            <a:spLocks noGrp="1"/>
          </p:cNvSpPr>
          <p:nvPr>
            <p:ph sz="half" idx="2"/>
          </p:nvPr>
        </p:nvSpPr>
        <p:spPr>
          <a:xfrm>
            <a:off x="6172199" y="2717441"/>
            <a:ext cx="5753637" cy="3459521"/>
          </a:xfrm>
        </p:spPr>
        <p:txBody>
          <a:bodyPr/>
          <a:lstStyle/>
          <a:p>
            <a:r>
              <a:rPr lang="en-US" dirty="0"/>
              <a:t>Extensive Thrombus in </a:t>
            </a:r>
            <a:r>
              <a:rPr lang="en-US" dirty="0" err="1"/>
              <a:t>Ectatic</a:t>
            </a:r>
            <a:r>
              <a:rPr lang="en-US" dirty="0"/>
              <a:t> Vessel</a:t>
            </a:r>
          </a:p>
          <a:p>
            <a:r>
              <a:rPr lang="en-US" dirty="0"/>
              <a:t>Intra-coronary </a:t>
            </a:r>
            <a:r>
              <a:rPr lang="en-US" dirty="0" err="1"/>
              <a:t>Tirofiban</a:t>
            </a:r>
            <a:r>
              <a:rPr lang="en-US" dirty="0"/>
              <a:t> for 12 hours followed by LMWH for 5 days</a:t>
            </a:r>
          </a:p>
          <a:p>
            <a:r>
              <a:rPr lang="en-US" dirty="0"/>
              <a:t>Discharged on DAPT after 5 days</a:t>
            </a:r>
            <a:endParaRPr lang="en-IN" dirty="0"/>
          </a:p>
          <a:p>
            <a:pPr marL="0" indent="0">
              <a:buNone/>
            </a:pPr>
            <a:endParaRPr lang="en-IN" dirty="0"/>
          </a:p>
        </p:txBody>
      </p:sp>
    </p:spTree>
    <p:extLst>
      <p:ext uri="{BB962C8B-B14F-4D97-AF65-F5344CB8AC3E}">
        <p14:creationId xmlns:p14="http://schemas.microsoft.com/office/powerpoint/2010/main" val="235085787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Re-</a:t>
            </a:r>
            <a:r>
              <a:rPr lang="en-US" sz="4000" i="1" u="sng" dirty="0" err="1" smtClean="0"/>
              <a:t>Angio</a:t>
            </a:r>
            <a:r>
              <a:rPr lang="en-US" sz="4000" i="1" u="sng" dirty="0" smtClean="0"/>
              <a:t> after 4 weeks</a:t>
            </a:r>
            <a:endParaRPr lang="en-IN" sz="4000" i="1" u="sng" dirty="0"/>
          </a:p>
        </p:txBody>
      </p:sp>
      <p:pic>
        <p:nvPicPr>
          <p:cNvPr id="4" name="YESHUDAS C 5">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252538" y="1825625"/>
            <a:ext cx="4351337" cy="4351338"/>
          </a:xfrm>
        </p:spPr>
      </p:pic>
      <p:sp>
        <p:nvSpPr>
          <p:cNvPr id="3" name="Content Placeholder 2"/>
          <p:cNvSpPr>
            <a:spLocks noGrp="1"/>
          </p:cNvSpPr>
          <p:nvPr>
            <p:ph sz="half" idx="2"/>
          </p:nvPr>
        </p:nvSpPr>
        <p:spPr>
          <a:xfrm>
            <a:off x="6172199" y="2343955"/>
            <a:ext cx="5895305" cy="3833008"/>
          </a:xfrm>
        </p:spPr>
        <p:txBody>
          <a:bodyPr/>
          <a:lstStyle/>
          <a:p>
            <a:r>
              <a:rPr lang="en-US" dirty="0" smtClean="0"/>
              <a:t>Patient well</a:t>
            </a:r>
          </a:p>
          <a:p>
            <a:r>
              <a:rPr lang="en-US" dirty="0" smtClean="0"/>
              <a:t>Echo – No RWMA, Good LV Function</a:t>
            </a:r>
          </a:p>
          <a:p>
            <a:r>
              <a:rPr lang="en-US" dirty="0" smtClean="0"/>
              <a:t>TMT : Negative at 8 METS after 1 year</a:t>
            </a:r>
          </a:p>
          <a:p>
            <a:endParaRPr lang="en-US" dirty="0"/>
          </a:p>
          <a:p>
            <a:r>
              <a:rPr lang="en-US" dirty="0" smtClean="0"/>
              <a:t>But, still 110 Kg !!!  ( </a:t>
            </a:r>
            <a:r>
              <a:rPr lang="en-US" i="1" dirty="0" smtClean="0"/>
              <a:t>after 7 years!)</a:t>
            </a:r>
            <a:endParaRPr lang="en-IN" i="1" dirty="0"/>
          </a:p>
        </p:txBody>
      </p:sp>
    </p:spTree>
    <p:extLst>
      <p:ext uri="{BB962C8B-B14F-4D97-AF65-F5344CB8AC3E}">
        <p14:creationId xmlns:p14="http://schemas.microsoft.com/office/powerpoint/2010/main" val="312976077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i="1" u="sng" dirty="0" smtClean="0"/>
              <a:t>Final Result</a:t>
            </a:r>
            <a:endParaRPr lang="en-IN" i="1" u="sng" dirty="0"/>
          </a:p>
        </p:txBody>
      </p:sp>
      <p:pic>
        <p:nvPicPr>
          <p:cNvPr id="4" name="RAJAYYAN 6">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252538" y="1825625"/>
            <a:ext cx="4351337" cy="4351338"/>
          </a:xfrm>
        </p:spPr>
      </p:pic>
      <p:sp>
        <p:nvSpPr>
          <p:cNvPr id="5" name="Content Placeholder 4"/>
          <p:cNvSpPr>
            <a:spLocks noGrp="1"/>
          </p:cNvSpPr>
          <p:nvPr>
            <p:ph sz="half" idx="2"/>
          </p:nvPr>
        </p:nvSpPr>
        <p:spPr>
          <a:xfrm>
            <a:off x="6172200" y="1825625"/>
            <a:ext cx="6019800" cy="4351338"/>
          </a:xfrm>
        </p:spPr>
        <p:txBody>
          <a:bodyPr/>
          <a:lstStyle/>
          <a:p>
            <a:r>
              <a:rPr lang="en-US" dirty="0" smtClean="0"/>
              <a:t>Extensive Thrombus in </a:t>
            </a:r>
            <a:r>
              <a:rPr lang="en-US" dirty="0" err="1" smtClean="0"/>
              <a:t>Ectatic</a:t>
            </a:r>
            <a:endParaRPr lang="en-US" dirty="0" smtClean="0"/>
          </a:p>
          <a:p>
            <a:r>
              <a:rPr lang="en-US" dirty="0" smtClean="0"/>
              <a:t>Not stented due to Size mismatch &amp;  length with risk of Stent Thrombosis</a:t>
            </a:r>
          </a:p>
          <a:p>
            <a:r>
              <a:rPr lang="en-US" dirty="0" err="1" smtClean="0"/>
              <a:t>Tirofiban</a:t>
            </a:r>
            <a:r>
              <a:rPr lang="en-US" dirty="0" smtClean="0"/>
              <a:t> Infusion &amp; LMWH</a:t>
            </a:r>
          </a:p>
          <a:p>
            <a:endParaRPr lang="en-US" dirty="0"/>
          </a:p>
          <a:p>
            <a:r>
              <a:rPr lang="en-US" dirty="0" smtClean="0"/>
              <a:t>Moderate – Severe LV Dysfunction</a:t>
            </a:r>
          </a:p>
          <a:p>
            <a:r>
              <a:rPr lang="en-US" dirty="0" smtClean="0"/>
              <a:t>NYHA Class II.</a:t>
            </a:r>
            <a:endParaRPr lang="en-IN" dirty="0"/>
          </a:p>
        </p:txBody>
      </p:sp>
    </p:spTree>
    <p:extLst>
      <p:ext uri="{BB962C8B-B14F-4D97-AF65-F5344CB8AC3E}">
        <p14:creationId xmlns:p14="http://schemas.microsoft.com/office/powerpoint/2010/main" val="301375869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Acute MI – Russian Roulette</a:t>
            </a:r>
            <a:endParaRPr lang="en-US" sz="4000" i="1" u="sn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5200" y="1752600"/>
            <a:ext cx="7416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825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            </a:t>
            </a:r>
            <a:r>
              <a:rPr lang="en-US" i="1" dirty="0" err="1" smtClean="0"/>
              <a:t>Ectatic</a:t>
            </a:r>
            <a:r>
              <a:rPr lang="en-US" i="1" dirty="0" smtClean="0"/>
              <a:t> Coronaries &amp; Extensive Thrombus </a:t>
            </a:r>
            <a:br>
              <a:rPr lang="en-US" i="1" dirty="0" smtClean="0"/>
            </a:br>
            <a:r>
              <a:rPr lang="en-US" i="1" u="sng" dirty="0" smtClean="0"/>
              <a:t>What do you do ?</a:t>
            </a:r>
            <a:endParaRPr lang="en-IN" i="1" u="sng" dirty="0"/>
          </a:p>
        </p:txBody>
      </p:sp>
      <p:sp>
        <p:nvSpPr>
          <p:cNvPr id="6" name="Content Placeholder 5"/>
          <p:cNvSpPr>
            <a:spLocks noGrp="1"/>
          </p:cNvSpPr>
          <p:nvPr>
            <p:ph idx="1"/>
          </p:nvPr>
        </p:nvSpPr>
        <p:spPr>
          <a:xfrm>
            <a:off x="838200" y="1825625"/>
            <a:ext cx="10515600" cy="4768358"/>
          </a:xfrm>
        </p:spPr>
        <p:txBody>
          <a:bodyPr>
            <a:normAutofit/>
          </a:bodyPr>
          <a:lstStyle/>
          <a:p>
            <a:r>
              <a:rPr lang="en-US" sz="3200" dirty="0" smtClean="0"/>
              <a:t>Intra-coronary thrombolysis – is an option</a:t>
            </a:r>
          </a:p>
          <a:p>
            <a:r>
              <a:rPr lang="en-US" sz="3200" dirty="0" smtClean="0"/>
              <a:t>5mg </a:t>
            </a:r>
            <a:r>
              <a:rPr lang="en-US" sz="3200" dirty="0" err="1" smtClean="0"/>
              <a:t>tNK</a:t>
            </a:r>
            <a:r>
              <a:rPr lang="en-US" sz="3200" dirty="0" smtClean="0"/>
              <a:t> repeated every 5 minutes to a max of 25 mg</a:t>
            </a:r>
          </a:p>
          <a:p>
            <a:r>
              <a:rPr lang="en-US" sz="3200" dirty="0" smtClean="0"/>
              <a:t>TIMI 2/3 flow in  - 97% of patients</a:t>
            </a:r>
          </a:p>
          <a:p>
            <a:pPr marL="0" indent="0">
              <a:buNone/>
            </a:pPr>
            <a:r>
              <a:rPr lang="en-US" dirty="0" smtClean="0"/>
              <a:t>                        </a:t>
            </a:r>
            <a:r>
              <a:rPr lang="en-US" i="1" dirty="0" smtClean="0">
                <a:solidFill>
                  <a:srgbClr val="0070C0"/>
                </a:solidFill>
              </a:rPr>
              <a:t>Safety of Adjunctive Intra-coronary Thrombolytic Therapy</a:t>
            </a:r>
          </a:p>
          <a:p>
            <a:pPr marL="0" indent="0">
              <a:buNone/>
            </a:pPr>
            <a:r>
              <a:rPr lang="en-US" i="1" dirty="0">
                <a:solidFill>
                  <a:srgbClr val="0070C0"/>
                </a:solidFill>
              </a:rPr>
              <a:t> </a:t>
            </a:r>
            <a:r>
              <a:rPr lang="en-US" i="1" dirty="0" smtClean="0">
                <a:solidFill>
                  <a:srgbClr val="0070C0"/>
                </a:solidFill>
              </a:rPr>
              <a:t>                       CCI </a:t>
            </a:r>
            <a:r>
              <a:rPr lang="en-US" i="1" dirty="0" err="1" smtClean="0">
                <a:solidFill>
                  <a:srgbClr val="0070C0"/>
                </a:solidFill>
              </a:rPr>
              <a:t>Vol</a:t>
            </a:r>
            <a:r>
              <a:rPr lang="en-US" i="1" dirty="0" smtClean="0">
                <a:solidFill>
                  <a:srgbClr val="0070C0"/>
                </a:solidFill>
              </a:rPr>
              <a:t> 66, 327-332, Nov 2005.</a:t>
            </a:r>
          </a:p>
          <a:p>
            <a:pPr marL="0" indent="0">
              <a:buNone/>
            </a:pPr>
            <a:r>
              <a:rPr lang="en-US" i="1" dirty="0" err="1" smtClean="0"/>
              <a:t>tPA</a:t>
            </a:r>
            <a:r>
              <a:rPr lang="en-US" i="1" dirty="0" smtClean="0"/>
              <a:t> Registry : Bleeding – 9.2%           31 ± 15mg of </a:t>
            </a:r>
            <a:r>
              <a:rPr lang="en-US" i="1" dirty="0" err="1" smtClean="0"/>
              <a:t>tPA</a:t>
            </a:r>
            <a:endParaRPr lang="en-US" i="1" dirty="0" smtClean="0"/>
          </a:p>
          <a:p>
            <a:pPr marL="0" indent="0">
              <a:buNone/>
            </a:pPr>
            <a:r>
              <a:rPr lang="en-US" i="1" dirty="0"/>
              <a:t> </a:t>
            </a:r>
            <a:r>
              <a:rPr lang="en-US" i="1" dirty="0" smtClean="0"/>
              <a:t>                       MI – 17.6%</a:t>
            </a:r>
          </a:p>
          <a:p>
            <a:pPr marL="0" indent="0">
              <a:buNone/>
            </a:pPr>
            <a:r>
              <a:rPr lang="en-US" i="1" dirty="0"/>
              <a:t> </a:t>
            </a:r>
            <a:r>
              <a:rPr lang="en-US" i="1" dirty="0" smtClean="0"/>
              <a:t>                       CABG – 4.2%</a:t>
            </a:r>
          </a:p>
          <a:p>
            <a:pPr marL="0" indent="0">
              <a:buNone/>
            </a:pPr>
            <a:r>
              <a:rPr lang="en-US" i="1" dirty="0"/>
              <a:t> </a:t>
            </a:r>
            <a:r>
              <a:rPr lang="en-US" i="1" dirty="0" smtClean="0"/>
              <a:t>                       Death – 7%</a:t>
            </a:r>
            <a:endParaRPr lang="en-IN" i="1" dirty="0"/>
          </a:p>
        </p:txBody>
      </p:sp>
    </p:spTree>
    <p:extLst>
      <p:ext uri="{BB962C8B-B14F-4D97-AF65-F5344CB8AC3E}">
        <p14:creationId xmlns:p14="http://schemas.microsoft.com/office/powerpoint/2010/main" val="28828467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Which are the Cases You would Back Out ?</a:t>
            </a:r>
            <a:endParaRPr lang="en-IN" sz="4000" i="1" u="sng"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smtClean="0"/>
              <a:t>Co-Morbidities                           :  Chronic Kidney Disease</a:t>
            </a:r>
          </a:p>
          <a:p>
            <a:pPr marL="0" indent="0">
              <a:buNone/>
            </a:pPr>
            <a:r>
              <a:rPr lang="en-US" dirty="0"/>
              <a:t> </a:t>
            </a:r>
            <a:r>
              <a:rPr lang="en-US" dirty="0" smtClean="0"/>
              <a:t>                                                           Stroke in the Recent Past</a:t>
            </a:r>
            <a:endParaRPr lang="en-IN" dirty="0"/>
          </a:p>
          <a:p>
            <a:r>
              <a:rPr lang="en-US" i="1" dirty="0" smtClean="0"/>
              <a:t>Vascular Access Issues</a:t>
            </a:r>
          </a:p>
          <a:p>
            <a:r>
              <a:rPr lang="en-US" dirty="0"/>
              <a:t>Diffuse </a:t>
            </a:r>
            <a:r>
              <a:rPr lang="en-US" dirty="0" smtClean="0"/>
              <a:t>Disease</a:t>
            </a:r>
            <a:endParaRPr lang="en-US" i="1" dirty="0" smtClean="0"/>
          </a:p>
          <a:p>
            <a:r>
              <a:rPr lang="en-US" dirty="0" smtClean="0"/>
              <a:t>Large Thrombus Burden</a:t>
            </a:r>
          </a:p>
          <a:p>
            <a:r>
              <a:rPr lang="en-US" i="1" dirty="0" err="1" smtClean="0"/>
              <a:t>Ectatic</a:t>
            </a:r>
            <a:r>
              <a:rPr lang="en-US" i="1" dirty="0" smtClean="0"/>
              <a:t> Vessels with Extensive Thrombus</a:t>
            </a:r>
          </a:p>
          <a:p>
            <a:r>
              <a:rPr lang="en-US" i="1" dirty="0" smtClean="0">
                <a:solidFill>
                  <a:srgbClr val="C00000"/>
                </a:solidFill>
              </a:rPr>
              <a:t>Mechanical Complications – Acute MR / VSR</a:t>
            </a:r>
          </a:p>
          <a:p>
            <a:pPr marL="0" indent="0">
              <a:buNone/>
            </a:pPr>
            <a:endParaRPr lang="en-US" dirty="0" smtClean="0"/>
          </a:p>
          <a:p>
            <a:pPr marL="0" indent="0">
              <a:buNone/>
            </a:pPr>
            <a:r>
              <a:rPr lang="en-US" i="1" dirty="0" smtClean="0">
                <a:solidFill>
                  <a:srgbClr val="00B0F0"/>
                </a:solidFill>
              </a:rPr>
              <a:t>Complex PCI – Shock, LMCA, </a:t>
            </a:r>
            <a:r>
              <a:rPr lang="en-US" i="1" dirty="0" err="1" smtClean="0">
                <a:solidFill>
                  <a:srgbClr val="00B0F0"/>
                </a:solidFill>
              </a:rPr>
              <a:t>Ostial</a:t>
            </a:r>
            <a:r>
              <a:rPr lang="en-US" i="1" dirty="0" smtClean="0">
                <a:solidFill>
                  <a:srgbClr val="00B0F0"/>
                </a:solidFill>
              </a:rPr>
              <a:t>, Bifurcation, Calcification, </a:t>
            </a:r>
            <a:r>
              <a:rPr lang="en-US" i="1" dirty="0" err="1" smtClean="0">
                <a:solidFill>
                  <a:srgbClr val="00B0F0"/>
                </a:solidFill>
              </a:rPr>
              <a:t>etc</a:t>
            </a:r>
            <a:r>
              <a:rPr lang="en-US" i="1" dirty="0" smtClean="0">
                <a:solidFill>
                  <a:srgbClr val="00B0F0"/>
                </a:solidFill>
              </a:rPr>
              <a:t> </a:t>
            </a:r>
            <a:r>
              <a:rPr lang="en-US" i="1" dirty="0" err="1" smtClean="0">
                <a:solidFill>
                  <a:srgbClr val="00B0F0"/>
                </a:solidFill>
              </a:rPr>
              <a:t>etc</a:t>
            </a:r>
            <a:r>
              <a:rPr lang="en-US" i="1" dirty="0" smtClean="0">
                <a:solidFill>
                  <a:srgbClr val="00B0F0"/>
                </a:solidFill>
              </a:rPr>
              <a:t> are not </a:t>
            </a:r>
            <a:endParaRPr lang="en-US" i="1" dirty="0">
              <a:solidFill>
                <a:srgbClr val="00B0F0"/>
              </a:solidFill>
            </a:endParaRPr>
          </a:p>
          <a:p>
            <a:pPr marL="0" indent="0">
              <a:buNone/>
            </a:pPr>
            <a:r>
              <a:rPr lang="en-US" i="1" dirty="0" smtClean="0">
                <a:solidFill>
                  <a:srgbClr val="00B0F0"/>
                </a:solidFill>
              </a:rPr>
              <a:t>                          cases where you should back out !!!</a:t>
            </a:r>
            <a:endParaRPr lang="en-IN" i="1" dirty="0">
              <a:solidFill>
                <a:srgbClr val="00B0F0"/>
              </a:solidFill>
            </a:endParaRPr>
          </a:p>
        </p:txBody>
      </p:sp>
    </p:spTree>
    <p:extLst>
      <p:ext uri="{BB962C8B-B14F-4D97-AF65-F5344CB8AC3E}">
        <p14:creationId xmlns:p14="http://schemas.microsoft.com/office/powerpoint/2010/main" val="18441163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70 </a:t>
            </a:r>
            <a:r>
              <a:rPr lang="en-US" sz="4000" i="1" u="sng" dirty="0" err="1" smtClean="0"/>
              <a:t>Yr</a:t>
            </a:r>
            <a:r>
              <a:rPr lang="en-US" sz="4000" i="1" u="sng" dirty="0" smtClean="0"/>
              <a:t> Old Lady – AWMI – Pain 6 </a:t>
            </a:r>
            <a:r>
              <a:rPr lang="en-US" sz="4000" i="1" u="sng" dirty="0" err="1" smtClean="0"/>
              <a:t>hrs</a:t>
            </a:r>
            <a:endParaRPr lang="en-IN" sz="4000" i="1" u="sng" dirty="0"/>
          </a:p>
        </p:txBody>
      </p:sp>
      <p:pic>
        <p:nvPicPr>
          <p:cNvPr id="4" name="NIRMALAKUMAR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78137" y="1416676"/>
            <a:ext cx="6549198" cy="4873579"/>
          </a:xfrm>
        </p:spPr>
      </p:pic>
    </p:spTree>
    <p:extLst>
      <p:ext uri="{BB962C8B-B14F-4D97-AF65-F5344CB8AC3E}">
        <p14:creationId xmlns:p14="http://schemas.microsoft.com/office/powerpoint/2010/main" val="135958071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Post PCI with a DES</a:t>
            </a:r>
            <a:endParaRPr lang="en-IN" sz="4000" i="1" u="sng" dirty="0"/>
          </a:p>
        </p:txBody>
      </p:sp>
      <p:pic>
        <p:nvPicPr>
          <p:cNvPr id="4" name="NIRMALAKUMARI 3">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252538" y="1825625"/>
            <a:ext cx="4351337" cy="4351338"/>
          </a:xfrm>
        </p:spPr>
      </p:pic>
      <p:sp>
        <p:nvSpPr>
          <p:cNvPr id="3" name="Content Placeholder 2"/>
          <p:cNvSpPr>
            <a:spLocks noGrp="1"/>
          </p:cNvSpPr>
          <p:nvPr>
            <p:ph sz="half" idx="2"/>
          </p:nvPr>
        </p:nvSpPr>
        <p:spPr>
          <a:xfrm>
            <a:off x="6172200" y="2421227"/>
            <a:ext cx="5181600" cy="3755735"/>
          </a:xfrm>
        </p:spPr>
        <p:txBody>
          <a:bodyPr/>
          <a:lstStyle/>
          <a:p>
            <a:r>
              <a:rPr lang="en-US" dirty="0" smtClean="0"/>
              <a:t>Patient still restless post PCI</a:t>
            </a:r>
          </a:p>
          <a:p>
            <a:r>
              <a:rPr lang="en-US" dirty="0" smtClean="0"/>
              <a:t>BP &amp; SpO2 Low</a:t>
            </a:r>
          </a:p>
          <a:p>
            <a:r>
              <a:rPr lang="en-US" dirty="0" smtClean="0"/>
              <a:t>Asked JR to Auscultate for Pulmonary Edema</a:t>
            </a:r>
          </a:p>
          <a:p>
            <a:pPr marL="0" indent="0">
              <a:buNone/>
            </a:pPr>
            <a:r>
              <a:rPr lang="en-US" dirty="0"/>
              <a:t> </a:t>
            </a:r>
            <a:r>
              <a:rPr lang="en-US" dirty="0" smtClean="0"/>
              <a:t>- New Murmur found !</a:t>
            </a:r>
            <a:endParaRPr lang="en-IN" dirty="0"/>
          </a:p>
        </p:txBody>
      </p:sp>
    </p:spTree>
    <p:extLst>
      <p:ext uri="{BB962C8B-B14F-4D97-AF65-F5344CB8AC3E}">
        <p14:creationId xmlns:p14="http://schemas.microsoft.com/office/powerpoint/2010/main" val="208584119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u="sng" dirty="0" smtClean="0"/>
              <a:t>Which are the Cases You would Back Out ?</a:t>
            </a:r>
            <a:endParaRPr lang="en-IN" sz="4000" i="1" u="sng"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smtClean="0"/>
              <a:t>Co-Morbidities                           :  Chronic Kidney Disease</a:t>
            </a:r>
          </a:p>
          <a:p>
            <a:pPr marL="0" indent="0">
              <a:buNone/>
            </a:pPr>
            <a:r>
              <a:rPr lang="en-US" dirty="0"/>
              <a:t> </a:t>
            </a:r>
            <a:r>
              <a:rPr lang="en-US" dirty="0" smtClean="0"/>
              <a:t>                                                           Stroke in the Recent Past</a:t>
            </a:r>
            <a:endParaRPr lang="en-IN" dirty="0"/>
          </a:p>
          <a:p>
            <a:r>
              <a:rPr lang="en-US" i="1" dirty="0" smtClean="0"/>
              <a:t>Vascular Access Issues</a:t>
            </a:r>
          </a:p>
          <a:p>
            <a:r>
              <a:rPr lang="en-US" dirty="0"/>
              <a:t>Diffuse </a:t>
            </a:r>
            <a:r>
              <a:rPr lang="en-US" dirty="0" smtClean="0"/>
              <a:t>Disease</a:t>
            </a:r>
            <a:endParaRPr lang="en-US" i="1" dirty="0" smtClean="0"/>
          </a:p>
          <a:p>
            <a:r>
              <a:rPr lang="en-US" dirty="0" smtClean="0"/>
              <a:t>Large Thrombus Burden</a:t>
            </a:r>
          </a:p>
          <a:p>
            <a:r>
              <a:rPr lang="en-US" i="1" dirty="0" err="1" smtClean="0"/>
              <a:t>Ectatic</a:t>
            </a:r>
            <a:r>
              <a:rPr lang="en-US" i="1" dirty="0" smtClean="0"/>
              <a:t> Vessels with Extensive Thrombus</a:t>
            </a:r>
          </a:p>
          <a:p>
            <a:r>
              <a:rPr lang="en-US" i="1" dirty="0" smtClean="0"/>
              <a:t>Mechanical Complications – Acute MR / VSR</a:t>
            </a:r>
          </a:p>
          <a:p>
            <a:pPr marL="0" indent="0">
              <a:buNone/>
            </a:pPr>
            <a:endParaRPr lang="en-US" dirty="0" smtClean="0"/>
          </a:p>
          <a:p>
            <a:pPr marL="0" indent="0">
              <a:buNone/>
            </a:pPr>
            <a:r>
              <a:rPr lang="en-US" i="1" dirty="0" smtClean="0">
                <a:solidFill>
                  <a:srgbClr val="00B0F0"/>
                </a:solidFill>
              </a:rPr>
              <a:t>Complex PCI – Shock, LMCA, </a:t>
            </a:r>
            <a:r>
              <a:rPr lang="en-US" i="1" dirty="0" err="1" smtClean="0">
                <a:solidFill>
                  <a:srgbClr val="00B0F0"/>
                </a:solidFill>
              </a:rPr>
              <a:t>Ostial</a:t>
            </a:r>
            <a:r>
              <a:rPr lang="en-US" i="1" dirty="0" smtClean="0">
                <a:solidFill>
                  <a:srgbClr val="00B0F0"/>
                </a:solidFill>
              </a:rPr>
              <a:t>, Bifurcation, Calcification, </a:t>
            </a:r>
            <a:r>
              <a:rPr lang="en-US" i="1" dirty="0" err="1" smtClean="0">
                <a:solidFill>
                  <a:srgbClr val="00B0F0"/>
                </a:solidFill>
              </a:rPr>
              <a:t>etc</a:t>
            </a:r>
            <a:r>
              <a:rPr lang="en-US" i="1" dirty="0" smtClean="0">
                <a:solidFill>
                  <a:srgbClr val="00B0F0"/>
                </a:solidFill>
              </a:rPr>
              <a:t> </a:t>
            </a:r>
            <a:r>
              <a:rPr lang="en-US" i="1" dirty="0" err="1" smtClean="0">
                <a:solidFill>
                  <a:srgbClr val="00B0F0"/>
                </a:solidFill>
              </a:rPr>
              <a:t>etc</a:t>
            </a:r>
            <a:r>
              <a:rPr lang="en-US" i="1" dirty="0" smtClean="0">
                <a:solidFill>
                  <a:srgbClr val="00B0F0"/>
                </a:solidFill>
              </a:rPr>
              <a:t> are not </a:t>
            </a:r>
            <a:endParaRPr lang="en-US" i="1" dirty="0">
              <a:solidFill>
                <a:srgbClr val="00B0F0"/>
              </a:solidFill>
            </a:endParaRPr>
          </a:p>
          <a:p>
            <a:pPr marL="0" indent="0">
              <a:buNone/>
            </a:pPr>
            <a:r>
              <a:rPr lang="en-US" i="1" dirty="0" smtClean="0">
                <a:solidFill>
                  <a:srgbClr val="00B0F0"/>
                </a:solidFill>
              </a:rPr>
              <a:t>                          cases where you should back out !!!</a:t>
            </a:r>
            <a:endParaRPr lang="en-IN" i="1" dirty="0">
              <a:solidFill>
                <a:srgbClr val="00B0F0"/>
              </a:solidFill>
            </a:endParaRPr>
          </a:p>
        </p:txBody>
      </p:sp>
    </p:spTree>
    <p:extLst>
      <p:ext uri="{BB962C8B-B14F-4D97-AF65-F5344CB8AC3E}">
        <p14:creationId xmlns:p14="http://schemas.microsoft.com/office/powerpoint/2010/main" val="27302532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u="sng" dirty="0" smtClean="0"/>
              <a:t>Summary</a:t>
            </a:r>
            <a:endParaRPr lang="en-IN" i="1" u="sng" dirty="0"/>
          </a:p>
        </p:txBody>
      </p:sp>
      <p:sp>
        <p:nvSpPr>
          <p:cNvPr id="3" name="Content Placeholder 2"/>
          <p:cNvSpPr>
            <a:spLocks noGrp="1"/>
          </p:cNvSpPr>
          <p:nvPr>
            <p:ph idx="1"/>
          </p:nvPr>
        </p:nvSpPr>
        <p:spPr/>
        <p:txBody>
          <a:bodyPr/>
          <a:lstStyle/>
          <a:p>
            <a:r>
              <a:rPr lang="en-US" dirty="0" smtClean="0"/>
              <a:t>Primary PCI is Life saving and a Mountain of Data Backing it</a:t>
            </a:r>
          </a:p>
          <a:p>
            <a:r>
              <a:rPr lang="en-US" dirty="0" smtClean="0"/>
              <a:t>Must ensure TIMI 3 Flow and avoid causes of Stent Thrombosis – Technically Good result </a:t>
            </a:r>
            <a:r>
              <a:rPr lang="en-US" i="1" u="sng" dirty="0" smtClean="0">
                <a:solidFill>
                  <a:srgbClr val="0070C0"/>
                </a:solidFill>
              </a:rPr>
              <a:t>imperative</a:t>
            </a:r>
            <a:r>
              <a:rPr lang="en-US" dirty="0" smtClean="0"/>
              <a:t> before leaving the </a:t>
            </a:r>
            <a:r>
              <a:rPr lang="en-US" dirty="0" err="1" smtClean="0"/>
              <a:t>Cath</a:t>
            </a:r>
            <a:r>
              <a:rPr lang="en-US" dirty="0" smtClean="0"/>
              <a:t> Lab.</a:t>
            </a:r>
          </a:p>
          <a:p>
            <a:r>
              <a:rPr lang="en-US" dirty="0" smtClean="0"/>
              <a:t>Stroke in the Recent Past and CKD are things one should Look For           – Procedure went off well, but Patient is dead ! </a:t>
            </a:r>
          </a:p>
          <a:p>
            <a:r>
              <a:rPr lang="en-US" dirty="0" smtClean="0"/>
              <a:t>Diffuse Disease is Challenging – Stent if you can put a stent well in a Non diseased segment with good distal run off, otherwise ……..</a:t>
            </a:r>
          </a:p>
          <a:p>
            <a:r>
              <a:rPr lang="en-US" dirty="0" err="1" smtClean="0"/>
              <a:t>Ectatic</a:t>
            </a:r>
            <a:r>
              <a:rPr lang="en-US" dirty="0" smtClean="0"/>
              <a:t> Vessels with Extensive thrombus – </a:t>
            </a:r>
            <a:r>
              <a:rPr lang="en-US" i="1" dirty="0" smtClean="0">
                <a:solidFill>
                  <a:srgbClr val="0070C0"/>
                </a:solidFill>
              </a:rPr>
              <a:t>May be, Back out </a:t>
            </a:r>
            <a:r>
              <a:rPr lang="en-US" dirty="0" smtClean="0"/>
              <a:t>– Intracoronary </a:t>
            </a:r>
            <a:r>
              <a:rPr lang="en-US" dirty="0" err="1" smtClean="0"/>
              <a:t>IIb</a:t>
            </a:r>
            <a:r>
              <a:rPr lang="en-US" dirty="0" smtClean="0"/>
              <a:t>/ </a:t>
            </a:r>
            <a:r>
              <a:rPr lang="en-US" dirty="0" err="1" smtClean="0"/>
              <a:t>IIIa</a:t>
            </a:r>
            <a:r>
              <a:rPr lang="en-US" dirty="0" smtClean="0"/>
              <a:t> or </a:t>
            </a:r>
            <a:r>
              <a:rPr lang="en-US" dirty="0" err="1" smtClean="0"/>
              <a:t>Lysis</a:t>
            </a:r>
            <a:r>
              <a:rPr lang="en-US" dirty="0" smtClean="0"/>
              <a:t> ? &amp; Pray …………..</a:t>
            </a:r>
          </a:p>
          <a:p>
            <a:pPr marL="0" indent="0">
              <a:buNone/>
            </a:pPr>
            <a:endParaRPr lang="en-US" dirty="0" smtClean="0"/>
          </a:p>
          <a:p>
            <a:endParaRPr lang="en-IN" dirty="0"/>
          </a:p>
        </p:txBody>
      </p:sp>
    </p:spTree>
    <p:extLst>
      <p:ext uri="{BB962C8B-B14F-4D97-AF65-F5344CB8AC3E}">
        <p14:creationId xmlns:p14="http://schemas.microsoft.com/office/powerpoint/2010/main" val="9010051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077" y="695460"/>
            <a:ext cx="7289442" cy="443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181082" y="5357611"/>
            <a:ext cx="5808372" cy="117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Lucida Handwriting" panose="03010101010101010101" pitchFamily="66" charset="0"/>
              </a:rPr>
              <a:t>Thank You</a:t>
            </a:r>
            <a:endParaRPr lang="en-IN" sz="4000" dirty="0">
              <a:solidFill>
                <a:schemeClr val="tx1"/>
              </a:solidFill>
              <a:latin typeface="Lucida Handwriting" panose="03010101010101010101" pitchFamily="66" charset="0"/>
            </a:endParaRPr>
          </a:p>
        </p:txBody>
      </p:sp>
    </p:spTree>
    <p:extLst>
      <p:ext uri="{BB962C8B-B14F-4D97-AF65-F5344CB8AC3E}">
        <p14:creationId xmlns:p14="http://schemas.microsoft.com/office/powerpoint/2010/main" val="31832170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762"/>
            <a:ext cx="10515600" cy="1325563"/>
          </a:xfrm>
        </p:spPr>
        <p:txBody>
          <a:bodyPr/>
          <a:lstStyle/>
          <a:p>
            <a:pPr algn="ctr"/>
            <a:r>
              <a:rPr lang="en-US" i="1" u="sng" dirty="0"/>
              <a:t>Acute MI – Russian Roulette</a:t>
            </a:r>
            <a:endParaRPr lang="en-IN" dirty="0"/>
          </a:p>
        </p:txBody>
      </p:sp>
      <p:sp>
        <p:nvSpPr>
          <p:cNvPr id="3" name="Content Placeholder 2"/>
          <p:cNvSpPr>
            <a:spLocks noGrp="1"/>
          </p:cNvSpPr>
          <p:nvPr>
            <p:ph idx="1"/>
          </p:nvPr>
        </p:nvSpPr>
        <p:spPr>
          <a:xfrm>
            <a:off x="838200" y="2021983"/>
            <a:ext cx="10515600" cy="4154979"/>
          </a:xfrm>
        </p:spPr>
        <p:txBody>
          <a:bodyPr/>
          <a:lstStyle/>
          <a:p>
            <a:r>
              <a:rPr lang="en-US" dirty="0" smtClean="0"/>
              <a:t>Patients who have Primary PCI with good flow within first few hours of MI may still land up with Severe LV Dysfunction.</a:t>
            </a:r>
          </a:p>
          <a:p>
            <a:r>
              <a:rPr lang="en-US" dirty="0" smtClean="0"/>
              <a:t>Patients who had </a:t>
            </a:r>
            <a:r>
              <a:rPr lang="en-US" dirty="0" err="1" smtClean="0"/>
              <a:t>lysis</a:t>
            </a:r>
            <a:r>
              <a:rPr lang="en-US" dirty="0" smtClean="0"/>
              <a:t> and come for PCI with impaired LV Function may have normal LV on follow up after a successful PCI!</a:t>
            </a:r>
          </a:p>
          <a:p>
            <a:r>
              <a:rPr lang="en-US" dirty="0" smtClean="0"/>
              <a:t>Emphasis of D2B is to get it down to 90 minutes - as well as shorten the Total Ischemic Burden</a:t>
            </a:r>
          </a:p>
          <a:p>
            <a:r>
              <a:rPr lang="en-US" dirty="0" smtClean="0"/>
              <a:t>Further reduction in D2B does not result in better Outcomes!</a:t>
            </a:r>
            <a:endParaRPr lang="en-IN" dirty="0"/>
          </a:p>
        </p:txBody>
      </p:sp>
    </p:spTree>
    <p:extLst>
      <p:ext uri="{BB962C8B-B14F-4D97-AF65-F5344CB8AC3E}">
        <p14:creationId xmlns:p14="http://schemas.microsoft.com/office/powerpoint/2010/main" val="32296777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01600" y="152400"/>
            <a:ext cx="11957920" cy="1294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3200" b="1" dirty="0" smtClean="0">
                <a:latin typeface="Arial" charset="0"/>
              </a:rPr>
              <a:t>Pooled </a:t>
            </a:r>
            <a:r>
              <a:rPr lang="en-GB" sz="3200" b="1" dirty="0">
                <a:latin typeface="Arial" charset="0"/>
              </a:rPr>
              <a:t>analysis of </a:t>
            </a:r>
            <a:r>
              <a:rPr lang="en-GB" sz="3200" b="1" dirty="0" smtClean="0">
                <a:latin typeface="Arial" charset="0"/>
              </a:rPr>
              <a:t>short-term </a:t>
            </a:r>
            <a:r>
              <a:rPr lang="en-GB" sz="3200" b="1" dirty="0">
                <a:latin typeface="Arial" charset="0"/>
              </a:rPr>
              <a:t>results from 23 </a:t>
            </a:r>
            <a:r>
              <a:rPr lang="en-GB" sz="3200" b="1" i="1" dirty="0" smtClean="0">
                <a:latin typeface="Arial" charset="0"/>
              </a:rPr>
              <a:t>RCTs</a:t>
            </a:r>
            <a:r>
              <a:rPr lang="en-GB" sz="3200" b="1" i="1" u="sng" dirty="0" smtClean="0">
                <a:latin typeface="Arial" charset="0"/>
              </a:rPr>
              <a:t> </a:t>
            </a:r>
          </a:p>
          <a:p>
            <a:pPr algn="ctr"/>
            <a:r>
              <a:rPr lang="en-GB" sz="3200" b="1" i="1" u="sng" dirty="0" smtClean="0">
                <a:latin typeface="Arial" charset="0"/>
              </a:rPr>
              <a:t>Primary </a:t>
            </a:r>
            <a:r>
              <a:rPr lang="en-GB" sz="3200" b="1" i="1" u="sng" dirty="0">
                <a:latin typeface="Arial" charset="0"/>
              </a:rPr>
              <a:t>PCI </a:t>
            </a:r>
            <a:r>
              <a:rPr lang="en-GB" sz="3200" b="1" i="1" u="sng" dirty="0" err="1" smtClean="0">
                <a:latin typeface="Arial" charset="0"/>
              </a:rPr>
              <a:t>vs</a:t>
            </a:r>
            <a:r>
              <a:rPr lang="en-GB" sz="3200" b="1" i="1" u="sng" dirty="0" smtClean="0">
                <a:latin typeface="Arial" charset="0"/>
              </a:rPr>
              <a:t> </a:t>
            </a:r>
            <a:r>
              <a:rPr lang="en-GB" sz="3200" b="1" i="1" u="sng" dirty="0" err="1">
                <a:latin typeface="Arial" charset="0"/>
              </a:rPr>
              <a:t>F</a:t>
            </a:r>
            <a:r>
              <a:rPr lang="en-GB" sz="3200" b="1" i="1" u="sng" dirty="0" err="1" smtClean="0">
                <a:latin typeface="Arial" charset="0"/>
              </a:rPr>
              <a:t>ibrinolytic</a:t>
            </a:r>
            <a:r>
              <a:rPr lang="en-GB" sz="3200" b="1" i="1" u="sng" dirty="0" smtClean="0">
                <a:latin typeface="Arial" charset="0"/>
              </a:rPr>
              <a:t> </a:t>
            </a:r>
            <a:r>
              <a:rPr lang="en-GB" sz="3200" b="1" i="1" u="sng" dirty="0">
                <a:latin typeface="Arial" charset="0"/>
              </a:rPr>
              <a:t>therapy in 7739 </a:t>
            </a:r>
            <a:r>
              <a:rPr lang="en-GB" sz="3200" b="1" i="1" u="sng" dirty="0" smtClean="0">
                <a:latin typeface="Arial" charset="0"/>
              </a:rPr>
              <a:t>pts</a:t>
            </a:r>
            <a:r>
              <a:rPr lang="en-GB" sz="3200" b="1" dirty="0" smtClean="0">
                <a:latin typeface="Arial" charset="0"/>
              </a:rPr>
              <a:t>. </a:t>
            </a:r>
            <a:endParaRPr lang="en-GB" sz="3200" b="1" dirty="0">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61" y="6224334"/>
            <a:ext cx="168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20" y="1667573"/>
            <a:ext cx="10406400" cy="42845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894720" y="5972308"/>
            <a:ext cx="522432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Stone G W Circulation. 2008;118:538-551</a:t>
            </a:r>
          </a:p>
        </p:txBody>
      </p:sp>
      <p:sp>
        <p:nvSpPr>
          <p:cNvPr id="4101" name="Text Box 5"/>
          <p:cNvSpPr txBox="1">
            <a:spLocks noChangeArrowheads="1"/>
          </p:cNvSpPr>
          <p:nvPr/>
        </p:nvSpPr>
        <p:spPr bwMode="auto">
          <a:xfrm>
            <a:off x="7226880" y="6613175"/>
            <a:ext cx="48326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22113122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33920" y="152400"/>
            <a:ext cx="1132416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3200" b="1" i="1" dirty="0" smtClean="0">
                <a:latin typeface="Arial" charset="0"/>
              </a:rPr>
              <a:t>Impact </a:t>
            </a:r>
            <a:r>
              <a:rPr lang="en-GB" sz="3200" b="1" i="1" dirty="0">
                <a:latin typeface="Arial" charset="0"/>
              </a:rPr>
              <a:t>of </a:t>
            </a:r>
            <a:r>
              <a:rPr lang="en-GB" sz="3200" b="1" i="1" dirty="0" smtClean="0">
                <a:latin typeface="Arial" charset="0"/>
              </a:rPr>
              <a:t>post-procedure </a:t>
            </a:r>
            <a:r>
              <a:rPr lang="en-GB" sz="3200" b="1" i="1" dirty="0">
                <a:latin typeface="Arial" charset="0"/>
              </a:rPr>
              <a:t>TIMI flow on </a:t>
            </a:r>
            <a:r>
              <a:rPr lang="en-GB" sz="3200" b="1" i="1" dirty="0" smtClean="0">
                <a:latin typeface="Arial" charset="0"/>
              </a:rPr>
              <a:t>6-mo </a:t>
            </a:r>
          </a:p>
          <a:p>
            <a:pPr algn="ctr"/>
            <a:r>
              <a:rPr lang="en-GB" sz="3200" b="1" i="1" u="sng" dirty="0">
                <a:latin typeface="Arial" charset="0"/>
              </a:rPr>
              <a:t>S</a:t>
            </a:r>
            <a:r>
              <a:rPr lang="en-GB" sz="3200" b="1" i="1" u="sng" dirty="0" smtClean="0">
                <a:latin typeface="Arial" charset="0"/>
              </a:rPr>
              <a:t>urvival </a:t>
            </a:r>
            <a:r>
              <a:rPr lang="en-GB" sz="3200" b="1" i="1" u="sng" dirty="0">
                <a:latin typeface="Arial" charset="0"/>
              </a:rPr>
              <a:t>after </a:t>
            </a:r>
            <a:r>
              <a:rPr lang="en-GB" sz="3200" b="1" i="1" u="sng" dirty="0" smtClean="0">
                <a:latin typeface="Arial" charset="0"/>
              </a:rPr>
              <a:t>PPCI in </a:t>
            </a:r>
            <a:r>
              <a:rPr lang="en-GB" sz="3200" b="1" i="1" u="sng" dirty="0">
                <a:latin typeface="Arial" charset="0"/>
              </a:rPr>
              <a:t>2507 </a:t>
            </a:r>
            <a:r>
              <a:rPr lang="en-GB" sz="3200" b="1" i="1" u="sng" dirty="0" smtClean="0">
                <a:latin typeface="Arial" charset="0"/>
              </a:rPr>
              <a:t>patients</a:t>
            </a:r>
            <a:endParaRPr lang="en-GB" sz="3200" b="1" i="1" u="sng" dirty="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61" y="6224334"/>
            <a:ext cx="168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20" y="1447800"/>
            <a:ext cx="10406400" cy="45043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4"/>
          <p:cNvSpPr txBox="1">
            <a:spLocks noChangeArrowheads="1"/>
          </p:cNvSpPr>
          <p:nvPr/>
        </p:nvSpPr>
        <p:spPr bwMode="auto">
          <a:xfrm>
            <a:off x="894720" y="5972308"/>
            <a:ext cx="522432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Stone G W Circulation. 2008;118:538-551</a:t>
            </a:r>
          </a:p>
        </p:txBody>
      </p:sp>
      <p:sp>
        <p:nvSpPr>
          <p:cNvPr id="5125" name="Text Box 5"/>
          <p:cNvSpPr txBox="1">
            <a:spLocks noChangeArrowheads="1"/>
          </p:cNvSpPr>
          <p:nvPr/>
        </p:nvSpPr>
        <p:spPr bwMode="auto">
          <a:xfrm>
            <a:off x="7226880" y="6613175"/>
            <a:ext cx="48326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304731340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55333" y="167425"/>
            <a:ext cx="11856320" cy="895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800" b="1" dirty="0" smtClean="0">
                <a:latin typeface="Arial" charset="0"/>
              </a:rPr>
              <a:t>Mortality in 26,206 </a:t>
            </a:r>
            <a:r>
              <a:rPr lang="en-GB" sz="2800" b="1" dirty="0">
                <a:latin typeface="Arial" charset="0"/>
              </a:rPr>
              <a:t>patients with STEMI treated with </a:t>
            </a:r>
            <a:endParaRPr lang="en-GB" sz="2800" b="1" dirty="0" smtClean="0">
              <a:latin typeface="Arial" charset="0"/>
            </a:endParaRPr>
          </a:p>
          <a:p>
            <a:pPr algn="ctr"/>
            <a:r>
              <a:rPr lang="en-GB" sz="2800" b="1" i="1" u="sng" dirty="0" smtClean="0">
                <a:latin typeface="Arial" charset="0"/>
              </a:rPr>
              <a:t>In-hospital </a:t>
            </a:r>
            <a:r>
              <a:rPr lang="en-GB" sz="2800" b="1" i="1" u="sng" dirty="0" err="1" smtClean="0">
                <a:latin typeface="Arial" charset="0"/>
              </a:rPr>
              <a:t>Lysis</a:t>
            </a:r>
            <a:r>
              <a:rPr lang="en-GB" sz="2800" b="1" i="1" u="sng" dirty="0" smtClean="0">
                <a:latin typeface="Arial" charset="0"/>
              </a:rPr>
              <a:t>, Pre-hospital </a:t>
            </a:r>
            <a:r>
              <a:rPr lang="en-GB" sz="2800" b="1" i="1" u="sng" dirty="0" err="1" smtClean="0">
                <a:latin typeface="Arial" charset="0"/>
              </a:rPr>
              <a:t>Lysis</a:t>
            </a:r>
            <a:r>
              <a:rPr lang="en-GB" sz="2800" b="1" i="1" u="sng" dirty="0" smtClean="0">
                <a:latin typeface="Arial" charset="0"/>
              </a:rPr>
              <a:t> or PPCI </a:t>
            </a:r>
            <a:r>
              <a:rPr lang="en-GB" sz="2800" b="1" i="1" u="sng" dirty="0">
                <a:latin typeface="Arial" charset="0"/>
              </a:rPr>
              <a:t>without </a:t>
            </a:r>
            <a:r>
              <a:rPr lang="en-GB" sz="2800" b="1" i="1" u="sng" dirty="0" smtClean="0">
                <a:latin typeface="Arial" charset="0"/>
              </a:rPr>
              <a:t> </a:t>
            </a:r>
            <a:r>
              <a:rPr lang="en-GB" sz="2800" b="1" i="1" u="sng" dirty="0" err="1" smtClean="0">
                <a:latin typeface="Arial" charset="0"/>
              </a:rPr>
              <a:t>lysis</a:t>
            </a:r>
            <a:endParaRPr lang="en-GB" sz="2800" b="1" i="1" u="sng"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61" y="6224334"/>
            <a:ext cx="168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20" y="1278855"/>
            <a:ext cx="10406400" cy="46732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p:cNvSpPr txBox="1">
            <a:spLocks noChangeArrowheads="1"/>
          </p:cNvSpPr>
          <p:nvPr/>
        </p:nvSpPr>
        <p:spPr bwMode="auto">
          <a:xfrm>
            <a:off x="894720" y="5972308"/>
            <a:ext cx="522432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Stone G W Circulation. 2008;118:538-551</a:t>
            </a:r>
          </a:p>
        </p:txBody>
      </p:sp>
      <p:sp>
        <p:nvSpPr>
          <p:cNvPr id="6149" name="Text Box 5"/>
          <p:cNvSpPr txBox="1">
            <a:spLocks noChangeArrowheads="1"/>
          </p:cNvSpPr>
          <p:nvPr/>
        </p:nvSpPr>
        <p:spPr bwMode="auto">
          <a:xfrm>
            <a:off x="7226880" y="6613175"/>
            <a:ext cx="48326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281344276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3041" y="239065"/>
            <a:ext cx="11871603" cy="1177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3200" b="1" dirty="0" smtClean="0">
                <a:latin typeface="Arial" charset="0"/>
              </a:rPr>
              <a:t>Pooled </a:t>
            </a:r>
            <a:r>
              <a:rPr lang="en-GB" sz="3200" b="1" dirty="0">
                <a:latin typeface="Arial" charset="0"/>
              </a:rPr>
              <a:t>analysis </a:t>
            </a:r>
            <a:r>
              <a:rPr lang="en-GB" sz="3200" b="1" dirty="0" smtClean="0">
                <a:latin typeface="Arial" charset="0"/>
              </a:rPr>
              <a:t>of </a:t>
            </a:r>
            <a:r>
              <a:rPr lang="en-GB" sz="3200" b="1" dirty="0">
                <a:latin typeface="Arial" charset="0"/>
              </a:rPr>
              <a:t>30-day results from 5 </a:t>
            </a:r>
            <a:r>
              <a:rPr lang="en-GB" sz="3200" b="1" dirty="0" smtClean="0">
                <a:latin typeface="Arial" charset="0"/>
              </a:rPr>
              <a:t>RCTs : </a:t>
            </a:r>
          </a:p>
          <a:p>
            <a:pPr algn="ctr"/>
            <a:r>
              <a:rPr lang="en-GB" sz="3200" b="1" i="1" u="sng" dirty="0" smtClean="0">
                <a:latin typeface="Arial" charset="0"/>
              </a:rPr>
              <a:t>Rescue PCI </a:t>
            </a:r>
            <a:r>
              <a:rPr lang="en-GB" sz="3200" b="1" i="1" u="sng" dirty="0" err="1" smtClean="0">
                <a:latin typeface="Arial" charset="0"/>
              </a:rPr>
              <a:t>vs</a:t>
            </a:r>
            <a:r>
              <a:rPr lang="en-GB" sz="3200" b="1" i="1" u="sng" dirty="0" smtClean="0">
                <a:latin typeface="Arial" charset="0"/>
              </a:rPr>
              <a:t> </a:t>
            </a:r>
            <a:r>
              <a:rPr lang="en-GB" sz="3200" b="1" i="1" u="sng" dirty="0">
                <a:latin typeface="Arial" charset="0"/>
              </a:rPr>
              <a:t>C</a:t>
            </a:r>
            <a:r>
              <a:rPr lang="en-GB" sz="3200" b="1" i="1" u="sng" dirty="0" smtClean="0">
                <a:latin typeface="Arial" charset="0"/>
              </a:rPr>
              <a:t>onservative Rx post Failed </a:t>
            </a:r>
            <a:r>
              <a:rPr lang="en-GB" sz="3200" b="1" i="1" u="sng" dirty="0" err="1" smtClean="0">
                <a:latin typeface="Arial" charset="0"/>
              </a:rPr>
              <a:t>Lysis</a:t>
            </a:r>
            <a:r>
              <a:rPr lang="en-GB" sz="3200" b="1" i="1" u="sng" dirty="0" smtClean="0">
                <a:latin typeface="Arial" charset="0"/>
              </a:rPr>
              <a:t> in </a:t>
            </a:r>
            <a:r>
              <a:rPr lang="en-GB" sz="3200" b="1" i="1" u="sng" dirty="0">
                <a:latin typeface="Arial" charset="0"/>
              </a:rPr>
              <a:t>920 </a:t>
            </a:r>
            <a:r>
              <a:rPr lang="en-GB" sz="3200" b="1" i="1" u="sng" dirty="0" smtClean="0">
                <a:latin typeface="Arial" charset="0"/>
              </a:rPr>
              <a:t>pts. </a:t>
            </a:r>
            <a:endParaRPr lang="en-GB" sz="3200" b="1" i="1" u="sng" dirty="0">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61" y="6224334"/>
            <a:ext cx="168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20" y="1751526"/>
            <a:ext cx="10406400" cy="3876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894720" y="5972308"/>
            <a:ext cx="522432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Stone G W Circulation. 2008;118:552-566</a:t>
            </a:r>
          </a:p>
        </p:txBody>
      </p:sp>
      <p:sp>
        <p:nvSpPr>
          <p:cNvPr id="4101" name="Text Box 5"/>
          <p:cNvSpPr txBox="1">
            <a:spLocks noChangeArrowheads="1"/>
          </p:cNvSpPr>
          <p:nvPr/>
        </p:nvSpPr>
        <p:spPr bwMode="auto">
          <a:xfrm>
            <a:off x="7226880" y="6613175"/>
            <a:ext cx="48326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261300039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381641"/>
            <a:ext cx="11758080" cy="81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800" b="1" dirty="0" smtClean="0">
                <a:latin typeface="Arial" charset="0"/>
              </a:rPr>
              <a:t>7 RCTs with </a:t>
            </a:r>
            <a:r>
              <a:rPr lang="en-GB" sz="2800" b="1" dirty="0" err="1" smtClean="0">
                <a:latin typeface="Arial" charset="0"/>
              </a:rPr>
              <a:t>Lysis</a:t>
            </a:r>
            <a:r>
              <a:rPr lang="en-GB" sz="2800" b="1" dirty="0" smtClean="0">
                <a:latin typeface="Arial" charset="0"/>
              </a:rPr>
              <a:t> → Routine immediate </a:t>
            </a:r>
            <a:r>
              <a:rPr lang="en-GB" sz="2800" b="1" dirty="0">
                <a:latin typeface="Arial" charset="0"/>
              </a:rPr>
              <a:t>or early </a:t>
            </a:r>
            <a:r>
              <a:rPr lang="en-GB" sz="2800" b="1" dirty="0" smtClean="0">
                <a:latin typeface="Arial" charset="0"/>
              </a:rPr>
              <a:t>PCI </a:t>
            </a:r>
          </a:p>
          <a:p>
            <a:pPr algn="ctr"/>
            <a:r>
              <a:rPr lang="en-GB" sz="2800" b="1" i="1" u="sng" dirty="0" err="1" smtClean="0">
                <a:solidFill>
                  <a:srgbClr val="C00000"/>
                </a:solidFill>
                <a:latin typeface="Arial" charset="0"/>
              </a:rPr>
              <a:t>vs</a:t>
            </a:r>
            <a:r>
              <a:rPr lang="en-GB" sz="2800" b="1" i="1" u="sng" dirty="0" smtClean="0">
                <a:latin typeface="Arial" charset="0"/>
              </a:rPr>
              <a:t> </a:t>
            </a:r>
            <a:r>
              <a:rPr lang="en-GB" sz="2800" b="1" i="1" u="sng" dirty="0">
                <a:latin typeface="Arial" charset="0"/>
              </a:rPr>
              <a:t>D</a:t>
            </a:r>
            <a:r>
              <a:rPr lang="en-GB" sz="2800" b="1" i="1" u="sng" dirty="0" smtClean="0">
                <a:latin typeface="Arial" charset="0"/>
              </a:rPr>
              <a:t>elayed ischemia - guided / Routine </a:t>
            </a:r>
            <a:r>
              <a:rPr lang="en-GB" sz="2800" b="1" i="1" u="sng" dirty="0">
                <a:latin typeface="Arial" charset="0"/>
              </a:rPr>
              <a:t>stenting </a:t>
            </a:r>
            <a:r>
              <a:rPr lang="en-GB" sz="2800" b="1" i="1" u="sng" dirty="0" smtClean="0">
                <a:latin typeface="Arial" charset="0"/>
              </a:rPr>
              <a:t>in </a:t>
            </a:r>
            <a:r>
              <a:rPr lang="en-GB" sz="2800" b="1" i="1" u="sng" dirty="0">
                <a:latin typeface="Arial" charset="0"/>
              </a:rPr>
              <a:t>1996 </a:t>
            </a:r>
            <a:r>
              <a:rPr lang="en-GB" sz="2800" b="1" i="1" u="sng" dirty="0" smtClean="0">
                <a:latin typeface="Arial" charset="0"/>
              </a:rPr>
              <a:t>patients</a:t>
            </a:r>
            <a:r>
              <a:rPr lang="en-GB" sz="2800" b="1" i="1" u="sng" dirty="0">
                <a:latin typeface="Arial" charset="0"/>
              </a:rPr>
              <a:t>.</a:t>
            </a:r>
            <a:r>
              <a:rPr lang="en-GB" sz="1500" b="1" i="1" u="sng" dirty="0">
                <a:latin typeface="Arial" charset="0"/>
              </a:rPr>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61" y="6224334"/>
            <a:ext cx="168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20" y="1483356"/>
            <a:ext cx="10406400" cy="44687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4"/>
          <p:cNvSpPr txBox="1">
            <a:spLocks noChangeArrowheads="1"/>
          </p:cNvSpPr>
          <p:nvPr/>
        </p:nvSpPr>
        <p:spPr bwMode="auto">
          <a:xfrm>
            <a:off x="894720" y="5972308"/>
            <a:ext cx="522432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Stone G W Circulation. 2008;118:552-566</a:t>
            </a:r>
          </a:p>
        </p:txBody>
      </p:sp>
      <p:sp>
        <p:nvSpPr>
          <p:cNvPr id="5125" name="Text Box 5"/>
          <p:cNvSpPr txBox="1">
            <a:spLocks noChangeArrowheads="1"/>
          </p:cNvSpPr>
          <p:nvPr/>
        </p:nvSpPr>
        <p:spPr bwMode="auto">
          <a:xfrm>
            <a:off x="7226880" y="6613175"/>
            <a:ext cx="483264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32660209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2556</Words>
  <Application>Microsoft Macintosh PowerPoint</Application>
  <PresentationFormat>Custom</PresentationFormat>
  <Paragraphs>265</Paragraphs>
  <Slides>36</Slides>
  <Notes>7</Notes>
  <HiddenSlides>0</HiddenSlides>
  <MMClips>7</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Primary Angioplasty –  When do you Back Off  ?</vt:lpstr>
      <vt:lpstr>                           Scope of the Talk</vt:lpstr>
      <vt:lpstr>Acute MI – Russian Roulette</vt:lpstr>
      <vt:lpstr>Acute MI – Russian Roulette</vt:lpstr>
      <vt:lpstr>PowerPoint Presentation</vt:lpstr>
      <vt:lpstr>PowerPoint Presentation</vt:lpstr>
      <vt:lpstr>PowerPoint Presentation</vt:lpstr>
      <vt:lpstr>PowerPoint Presentation</vt:lpstr>
      <vt:lpstr>PowerPoint Presentation</vt:lpstr>
      <vt:lpstr>PowerPoint Presentation</vt:lpstr>
      <vt:lpstr> PCI in Acute MI – The Data</vt:lpstr>
      <vt:lpstr>Regional Systems of STEMI Care, Reperfusion Therapy  And Time-to-Treatment Goals </vt:lpstr>
      <vt:lpstr>                        PCI in Acute MI</vt:lpstr>
      <vt:lpstr>Stent Thrombosis</vt:lpstr>
      <vt:lpstr>Primary PCI - Summary</vt:lpstr>
      <vt:lpstr> Post Dilatation in Primary PCI ?</vt:lpstr>
      <vt:lpstr>Which are the Cases You would Back Out ?</vt:lpstr>
      <vt:lpstr>Co-Morbidities</vt:lpstr>
      <vt:lpstr>                    Co-Morbidities - Stroke</vt:lpstr>
      <vt:lpstr>Post Stenting</vt:lpstr>
      <vt:lpstr>Which are the Cases You would Back Out ?</vt:lpstr>
      <vt:lpstr>Which are the Cases You would Back Out ?</vt:lpstr>
      <vt:lpstr>   What do you Do ???</vt:lpstr>
      <vt:lpstr>Which are the Cases You would Back Out ?</vt:lpstr>
      <vt:lpstr>Final Result</vt:lpstr>
      <vt:lpstr>Which are the Cases You would Back Out ?</vt:lpstr>
      <vt:lpstr>Post Thrombus Aspiration &amp; POBA of Occlusion</vt:lpstr>
      <vt:lpstr>Re-Angio after 4 weeks</vt:lpstr>
      <vt:lpstr>Final Result</vt:lpstr>
      <vt:lpstr>            Ectatic Coronaries &amp; Extensive Thrombus  What do you do ?</vt:lpstr>
      <vt:lpstr>Which are the Cases You would Back Out ?</vt:lpstr>
      <vt:lpstr>70 Yr Old Lady – AWMI – Pain 6 hrs</vt:lpstr>
      <vt:lpstr>Post PCI with a DES</vt:lpstr>
      <vt:lpstr>Which are the Cases You would Back Out ?</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CATHLAB</dc:creator>
  <cp:lastModifiedBy>Arun  Moses</cp:lastModifiedBy>
  <cp:revision>138</cp:revision>
  <dcterms:created xsi:type="dcterms:W3CDTF">2015-01-15T06:38:26Z</dcterms:created>
  <dcterms:modified xsi:type="dcterms:W3CDTF">2015-02-17T08:10:56Z</dcterms:modified>
</cp:coreProperties>
</file>