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8"/>
  </p:notesMasterIdLst>
  <p:sldIdLst>
    <p:sldId id="256" r:id="rId2"/>
    <p:sldId id="258" r:id="rId3"/>
    <p:sldId id="259" r:id="rId4"/>
    <p:sldId id="265" r:id="rId5"/>
    <p:sldId id="267" r:id="rId6"/>
    <p:sldId id="262" r:id="rId7"/>
    <p:sldId id="263" r:id="rId8"/>
    <p:sldId id="269" r:id="rId9"/>
    <p:sldId id="294" r:id="rId10"/>
    <p:sldId id="296" r:id="rId11"/>
    <p:sldId id="291" r:id="rId12"/>
    <p:sldId id="292" r:id="rId13"/>
    <p:sldId id="298" r:id="rId14"/>
    <p:sldId id="293" r:id="rId15"/>
    <p:sldId id="270" r:id="rId16"/>
    <p:sldId id="268" r:id="rId17"/>
    <p:sldId id="279" r:id="rId18"/>
    <p:sldId id="271" r:id="rId19"/>
    <p:sldId id="272" r:id="rId20"/>
    <p:sldId id="273" r:id="rId21"/>
    <p:sldId id="275" r:id="rId22"/>
    <p:sldId id="274" r:id="rId23"/>
    <p:sldId id="276" r:id="rId24"/>
    <p:sldId id="277" r:id="rId25"/>
    <p:sldId id="285" r:id="rId26"/>
    <p:sldId id="278" r:id="rId27"/>
    <p:sldId id="280" r:id="rId28"/>
    <p:sldId id="281" r:id="rId29"/>
    <p:sldId id="282" r:id="rId30"/>
    <p:sldId id="283" r:id="rId31"/>
    <p:sldId id="284" r:id="rId32"/>
    <p:sldId id="287" r:id="rId33"/>
    <p:sldId id="286" r:id="rId34"/>
    <p:sldId id="288" r:id="rId35"/>
    <p:sldId id="289" r:id="rId36"/>
    <p:sldId id="297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00CC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7AAD9-E962-414F-87D8-669BA7133E90}" type="datetimeFigureOut">
              <a:rPr lang="en-US" smtClean="0"/>
              <a:t>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56B24-B406-47F5-9906-343B2FDC2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56B24-B406-47F5-9906-343B2FDC2B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2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30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93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658297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498041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96189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9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359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94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8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8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777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08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31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ctr" defTabSz="76200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AFD00"/>
          </a:solidFill>
          <a:latin typeface="+mj-lt"/>
          <a:ea typeface="+mj-ea"/>
          <a:cs typeface="+mj-cs"/>
        </a:defRPr>
      </a:lvl1pPr>
      <a:lvl2pPr algn="ctr" defTabSz="76200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AFD00"/>
          </a:solidFill>
          <a:latin typeface="Times New Roman" pitchFamily="18" charset="0"/>
        </a:defRPr>
      </a:lvl2pPr>
      <a:lvl3pPr algn="ctr" defTabSz="76200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AFD00"/>
          </a:solidFill>
          <a:latin typeface="Times New Roman" pitchFamily="18" charset="0"/>
        </a:defRPr>
      </a:lvl3pPr>
      <a:lvl4pPr algn="ctr" defTabSz="76200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AFD00"/>
          </a:solidFill>
          <a:latin typeface="Times New Roman" pitchFamily="18" charset="0"/>
        </a:defRPr>
      </a:lvl4pPr>
      <a:lvl5pPr algn="ctr" defTabSz="76200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AFD00"/>
          </a:solidFill>
          <a:latin typeface="Times New Roman" pitchFamily="18" charset="0"/>
        </a:defRPr>
      </a:lvl5pPr>
      <a:lvl6pPr marL="457200" algn="ctr" defTabSz="76200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AFD00"/>
          </a:solidFill>
          <a:latin typeface="Times New Roman" pitchFamily="18" charset="0"/>
        </a:defRPr>
      </a:lvl6pPr>
      <a:lvl7pPr marL="914400" algn="ctr" defTabSz="76200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AFD00"/>
          </a:solidFill>
          <a:latin typeface="Times New Roman" pitchFamily="18" charset="0"/>
        </a:defRPr>
      </a:lvl7pPr>
      <a:lvl8pPr marL="1371600" algn="ctr" defTabSz="76200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AFD00"/>
          </a:solidFill>
          <a:latin typeface="Times New Roman" pitchFamily="18" charset="0"/>
        </a:defRPr>
      </a:lvl8pPr>
      <a:lvl9pPr marL="1828800" algn="ctr" defTabSz="762000" rtl="0" eaLnBrk="1" fontAlgn="base" hangingPunct="1">
        <a:spcBef>
          <a:spcPct val="0"/>
        </a:spcBef>
        <a:spcAft>
          <a:spcPct val="0"/>
        </a:spcAft>
        <a:defRPr sz="4800" b="1">
          <a:solidFill>
            <a:srgbClr val="FAFD00"/>
          </a:solidFill>
          <a:latin typeface="Times New Roman" pitchFamily="18" charset="0"/>
        </a:defRPr>
      </a:lvl9pPr>
    </p:titleStyle>
    <p:bodyStyle>
      <a:lvl1pPr marL="342900" indent="-342900" algn="l" defTabSz="762000" rtl="0" eaLnBrk="1" fontAlgn="base" hangingPunct="1">
        <a:spcBef>
          <a:spcPct val="20000"/>
        </a:spcBef>
        <a:spcAft>
          <a:spcPct val="0"/>
        </a:spcAft>
        <a:buClr>
          <a:srgbClr val="5AFFF1"/>
        </a:buClr>
        <a:buSzPct val="100000"/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1" fontAlgn="base" hangingPunct="1">
        <a:spcBef>
          <a:spcPct val="20000"/>
        </a:spcBef>
        <a:spcAft>
          <a:spcPct val="0"/>
        </a:spcAft>
        <a:buClr>
          <a:srgbClr val="5AFFF1"/>
        </a:buClr>
        <a:buSzPct val="100000"/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defTabSz="762000" rtl="0" eaLnBrk="1" fontAlgn="base" hangingPunct="1">
        <a:spcBef>
          <a:spcPct val="20000"/>
        </a:spcBef>
        <a:spcAft>
          <a:spcPct val="0"/>
        </a:spcAft>
        <a:buClr>
          <a:srgbClr val="5AFFF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100000"/>
        <a:buChar char="–"/>
        <a:defRPr sz="2400" b="1">
          <a:solidFill>
            <a:schemeClr val="tx1"/>
          </a:solidFill>
          <a:latin typeface="+mn-lt"/>
        </a:defRPr>
      </a:lvl4pPr>
      <a:lvl5pPr marL="2057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100000"/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100000"/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100000"/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100000"/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100000"/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79248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Vascular Access </a:t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and </a:t>
            </a:r>
            <a:b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Basic Hardware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 smtClean="0"/>
              <a:t>Dr. K. SURESH</a:t>
            </a:r>
          </a:p>
          <a:p>
            <a:r>
              <a:rPr lang="en-US" dirty="0" smtClean="0"/>
              <a:t>SK Hospital and KIMS Hospital, Trivandrum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2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3200" dirty="0" smtClean="0"/>
              <a:t>Radial access – indications, contraindications</a:t>
            </a:r>
            <a:endParaRPr lang="en-US" sz="32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828799"/>
            <a:ext cx="4133850" cy="4187825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000" b="1" i="1" u="sng" dirty="0">
                <a:solidFill>
                  <a:srgbClr val="66FF33"/>
                </a:solidFill>
              </a:rPr>
              <a:t>CONDITIONS WHERE </a:t>
            </a:r>
            <a:r>
              <a:rPr lang="en-US" sz="2000" b="1" i="1" u="sng" dirty="0" smtClean="0">
                <a:solidFill>
                  <a:srgbClr val="66FF33"/>
                </a:solidFill>
              </a:rPr>
              <a:t>RADIAL </a:t>
            </a:r>
            <a:r>
              <a:rPr lang="en-US" sz="2000" b="1" i="1" u="sng" dirty="0">
                <a:solidFill>
                  <a:srgbClr val="66FF33"/>
                </a:solidFill>
              </a:rPr>
              <a:t>ACCESS </a:t>
            </a:r>
            <a:r>
              <a:rPr lang="en-US" sz="2000" b="1" i="1" u="sng" dirty="0" smtClean="0">
                <a:solidFill>
                  <a:srgbClr val="66FF33"/>
                </a:solidFill>
              </a:rPr>
              <a:t>IS PREFERRED</a:t>
            </a:r>
            <a:endParaRPr lang="en-US" sz="2000" b="1" i="1" u="sng" dirty="0">
              <a:solidFill>
                <a:srgbClr val="66FF33"/>
              </a:solidFill>
            </a:endParaRPr>
          </a:p>
          <a:p>
            <a:pPr marL="347472" indent="-347472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Absent femoral </a:t>
            </a:r>
            <a:r>
              <a:rPr lang="en-US" sz="2000" dirty="0" smtClean="0"/>
              <a:t>pulses / Femoral </a:t>
            </a:r>
            <a:r>
              <a:rPr lang="en-US" sz="2000" dirty="0"/>
              <a:t>bruit</a:t>
            </a:r>
          </a:p>
          <a:p>
            <a:pPr marL="347472" indent="-347472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Femoral artery graft surgery</a:t>
            </a:r>
          </a:p>
          <a:p>
            <a:pPr marL="347472" indent="-347472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Extensive inguinal scarring from past surgery</a:t>
            </a:r>
          </a:p>
          <a:p>
            <a:pPr marL="347472" indent="-347472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Surgery / radiation treatment near inguinal area</a:t>
            </a:r>
          </a:p>
          <a:p>
            <a:pPr marL="347472" indent="-347472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Extensively tortuous iliac system / lower abdominal aorta</a:t>
            </a:r>
          </a:p>
          <a:p>
            <a:pPr marL="347472" indent="-347472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Abdominal aortic </a:t>
            </a:r>
            <a:r>
              <a:rPr lang="en-US" sz="2000" dirty="0" smtClean="0"/>
              <a:t>aneurysm or PVD</a:t>
            </a:r>
          </a:p>
          <a:p>
            <a:pPr marL="347472" indent="-347472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Obese individuals who are at </a:t>
            </a:r>
            <a:r>
              <a:rPr lang="en-US" sz="2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risk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 complications from TF access</a:t>
            </a:r>
          </a:p>
          <a:p>
            <a:pPr marL="347472" indent="-347472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Patient </a:t>
            </a:r>
            <a:r>
              <a:rPr lang="en-US" sz="2000" dirty="0"/>
              <a:t>request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261781" y="1825625"/>
            <a:ext cx="3276600" cy="4194175"/>
          </a:xfrm>
          <a:prstGeom prst="rect">
            <a:avLst/>
          </a:prstGeom>
        </p:spPr>
        <p:txBody>
          <a:bodyPr rtlCol="0">
            <a:normAutofit lnSpcReduction="10000"/>
          </a:bodyPr>
          <a:lstStyle>
            <a:lvl1pPr marL="342900" indent="-3429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FFF1"/>
              </a:buClr>
              <a:buSzPct val="100000"/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FFF1"/>
              </a:buClr>
              <a:buSzPct val="100000"/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FFF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–"/>
              <a:defRPr sz="2400" b="1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000" i="1" u="sng" dirty="0" smtClean="0">
                <a:solidFill>
                  <a:srgbClr val="66FF33"/>
                </a:solidFill>
              </a:rPr>
              <a:t>CONDITIONS WHERE RADIAL ACCESS IS BETTER AVOIDED</a:t>
            </a:r>
          </a:p>
          <a:p>
            <a:pPr marL="347472" indent="-347472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347472" indent="-347472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Radial artery being considered for CABG / AV fistula</a:t>
            </a:r>
          </a:p>
          <a:p>
            <a:pPr marL="347472" indent="-347472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347472" indent="-347472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Upper limb atherosclerosis, extreme tortuosity, Raynaud’s or Burger’s disease.</a:t>
            </a:r>
          </a:p>
          <a:p>
            <a:pPr marL="347472" indent="-347472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347472" indent="-347472"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Need for 7F or larger sheath.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31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sz="3200" dirty="0" smtClean="0"/>
              <a:t>Trans-radial  -</a:t>
            </a:r>
            <a:r>
              <a:rPr lang="en-US" sz="3200" dirty="0"/>
              <a:t> </a:t>
            </a:r>
            <a:r>
              <a:rPr lang="en-US" sz="3200" dirty="0" smtClean="0"/>
              <a:t>Access </a:t>
            </a:r>
            <a:r>
              <a:rPr lang="en-US" sz="3200" dirty="0"/>
              <a:t>Site 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4648200"/>
          </a:xfrm>
        </p:spPr>
        <p:txBody>
          <a:bodyPr/>
          <a:lstStyle/>
          <a:p>
            <a:pPr algn="just">
              <a:lnSpc>
                <a:spcPct val="95000"/>
              </a:lnSpc>
            </a:pPr>
            <a:r>
              <a:rPr lang="en-US" sz="2600" dirty="0"/>
              <a:t>Radial artery occlusion (≈5%,  higher rates when routine </a:t>
            </a:r>
            <a:r>
              <a:rPr lang="en-US" sz="2600" dirty="0" err="1"/>
              <a:t>doppler</a:t>
            </a:r>
            <a:r>
              <a:rPr lang="en-US" sz="2600" dirty="0"/>
              <a:t> is used, mostly </a:t>
            </a:r>
            <a:r>
              <a:rPr lang="en-US" sz="2600" dirty="0" smtClean="0"/>
              <a:t>asymptomatic) </a:t>
            </a:r>
            <a:endParaRPr lang="en-US" sz="2600" dirty="0"/>
          </a:p>
          <a:p>
            <a:pPr algn="just">
              <a:lnSpc>
                <a:spcPct val="95000"/>
              </a:lnSpc>
            </a:pPr>
            <a:r>
              <a:rPr lang="en-US" sz="2600" dirty="0"/>
              <a:t>Forearm hematoma and/or pain</a:t>
            </a:r>
          </a:p>
          <a:p>
            <a:pPr algn="just">
              <a:lnSpc>
                <a:spcPct val="95000"/>
              </a:lnSpc>
            </a:pPr>
            <a:r>
              <a:rPr lang="en-US" sz="2600" dirty="0"/>
              <a:t>Radial artery </a:t>
            </a:r>
            <a:r>
              <a:rPr lang="en-US" sz="2600" dirty="0" err="1"/>
              <a:t>pseudoaneurysm</a:t>
            </a:r>
            <a:endParaRPr lang="en-US" sz="2600" dirty="0"/>
          </a:p>
          <a:p>
            <a:pPr algn="just">
              <a:lnSpc>
                <a:spcPct val="95000"/>
              </a:lnSpc>
            </a:pPr>
            <a:r>
              <a:rPr lang="en-US" sz="2600" dirty="0"/>
              <a:t>Radial or brachial </a:t>
            </a:r>
            <a:r>
              <a:rPr lang="en-US" sz="2600" dirty="0" smtClean="0"/>
              <a:t>artery </a:t>
            </a:r>
            <a:r>
              <a:rPr lang="en-US" sz="2600" dirty="0"/>
              <a:t>perforation</a:t>
            </a:r>
          </a:p>
          <a:p>
            <a:pPr algn="just">
              <a:lnSpc>
                <a:spcPct val="95000"/>
              </a:lnSpc>
            </a:pPr>
            <a:r>
              <a:rPr lang="en-US" sz="2600" dirty="0"/>
              <a:t>Uncontrolled bleeding with resultant compartment  syndrome</a:t>
            </a:r>
          </a:p>
          <a:p>
            <a:pPr algn="just">
              <a:lnSpc>
                <a:spcPct val="95000"/>
              </a:lnSpc>
            </a:pPr>
            <a:r>
              <a:rPr lang="en-US" sz="2600" dirty="0"/>
              <a:t>Pain </a:t>
            </a:r>
            <a:r>
              <a:rPr lang="en-US" sz="2600" dirty="0" smtClean="0"/>
              <a:t>/ severe spasm – precluding advancement / removal of catheters </a:t>
            </a:r>
          </a:p>
          <a:p>
            <a:pPr algn="just">
              <a:lnSpc>
                <a:spcPct val="95000"/>
              </a:lnSpc>
            </a:pPr>
            <a:r>
              <a:rPr lang="en-US" sz="2600" dirty="0" smtClean="0"/>
              <a:t>Need </a:t>
            </a:r>
            <a:r>
              <a:rPr lang="en-US" sz="2600" dirty="0"/>
              <a:t>for femoral conversion (5-10</a:t>
            </a:r>
            <a:r>
              <a:rPr lang="en-US" sz="2600" dirty="0" smtClean="0"/>
              <a:t>%)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1464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smtClean="0"/>
              <a:t>Radial access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997630"/>
              </p:ext>
            </p:extLst>
          </p:nvPr>
        </p:nvGraphicFramePr>
        <p:xfrm>
          <a:off x="381000" y="1151636"/>
          <a:ext cx="8382000" cy="5057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Advantages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Disadvantages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  <a:spcBef>
                          <a:spcPct val="35000"/>
                        </a:spcBef>
                        <a:buSzTx/>
                        <a:buFontTx/>
                        <a:buNone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Decrease the incidence of major vascular complications</a:t>
                      </a:r>
                    </a:p>
                    <a:p>
                      <a:pPr>
                        <a:lnSpc>
                          <a:spcPct val="95000"/>
                        </a:lnSpc>
                        <a:spcBef>
                          <a:spcPct val="35000"/>
                        </a:spcBef>
                        <a:buSzTx/>
                        <a:buFontTx/>
                        <a:buNone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Decrease the incidence of bleeding complications</a:t>
                      </a:r>
                    </a:p>
                    <a:p>
                      <a:pPr>
                        <a:lnSpc>
                          <a:spcPct val="95000"/>
                        </a:lnSpc>
                        <a:spcBef>
                          <a:spcPct val="35000"/>
                        </a:spcBef>
                        <a:buSzTx/>
                        <a:buFontTx/>
                        <a:buNone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Appears to decrease MACE in patients with ACS</a:t>
                      </a:r>
                    </a:p>
                    <a:p>
                      <a:pPr>
                        <a:lnSpc>
                          <a:spcPct val="95000"/>
                        </a:lnSpc>
                        <a:spcBef>
                          <a:spcPct val="35000"/>
                        </a:spcBef>
                        <a:buSzTx/>
                        <a:buFontTx/>
                        <a:buNone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Better control over vascular access and hemostasis for obese and overall patients</a:t>
                      </a:r>
                    </a:p>
                    <a:p>
                      <a:pPr>
                        <a:lnSpc>
                          <a:spcPct val="95000"/>
                        </a:lnSpc>
                        <a:spcBef>
                          <a:spcPct val="35000"/>
                        </a:spcBef>
                        <a:buSzTx/>
                        <a:buFontTx/>
                        <a:buNone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Decreased time to ambulation</a:t>
                      </a:r>
                    </a:p>
                    <a:p>
                      <a:pPr>
                        <a:lnSpc>
                          <a:spcPct val="95000"/>
                        </a:lnSpc>
                        <a:spcBef>
                          <a:spcPct val="35000"/>
                        </a:spcBef>
                        <a:buSzTx/>
                        <a:buFontTx/>
                        <a:buNone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Improved patient movement and comfort</a:t>
                      </a:r>
                    </a:p>
                    <a:p>
                      <a:pPr>
                        <a:lnSpc>
                          <a:spcPct val="95000"/>
                        </a:lnSpc>
                        <a:spcBef>
                          <a:spcPct val="35000"/>
                        </a:spcBef>
                        <a:buSzTx/>
                        <a:buFontTx/>
                        <a:buNone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Allows early discharge policy</a:t>
                      </a:r>
                    </a:p>
                    <a:p>
                      <a:pPr>
                        <a:lnSpc>
                          <a:spcPct val="95000"/>
                        </a:lnSpc>
                        <a:spcBef>
                          <a:spcPct val="35000"/>
                        </a:spcBef>
                        <a:buSzTx/>
                        <a:buFontTx/>
                        <a:buNone/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May decrease 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5000"/>
                        </a:lnSpc>
                        <a:spcBef>
                          <a:spcPct val="25000"/>
                        </a:spcBef>
                        <a:buClr>
                          <a:srgbClr val="FFFF00"/>
                        </a:buClr>
                        <a:buFontTx/>
                        <a:buNone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Associated with a significant operator learning curve</a:t>
                      </a:r>
                    </a:p>
                    <a:p>
                      <a:pPr algn="l">
                        <a:lnSpc>
                          <a:spcPct val="95000"/>
                        </a:lnSpc>
                        <a:spcBef>
                          <a:spcPct val="25000"/>
                        </a:spcBef>
                        <a:buClr>
                          <a:srgbClr val="FFFF00"/>
                        </a:buClr>
                        <a:buFontTx/>
                        <a:buNone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Has limited compatibility with very large equipment</a:t>
                      </a:r>
                    </a:p>
                    <a:p>
                      <a:pPr algn="l">
                        <a:lnSpc>
                          <a:spcPct val="95000"/>
                        </a:lnSpc>
                        <a:spcBef>
                          <a:spcPct val="25000"/>
                        </a:spcBef>
                        <a:buClr>
                          <a:srgbClr val="FFFF00"/>
                        </a:buClr>
                        <a:buFontTx/>
                        <a:buNone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Elderly patients may have  </a:t>
                      </a: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effectLst/>
                        </a:rPr>
                        <a:t>tortuousity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 of the radial and </a:t>
                      </a: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effectLst/>
                        </a:rPr>
                        <a:t>subclavian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 arteries which makes the procedure more challenging</a:t>
                      </a:r>
                    </a:p>
                    <a:p>
                      <a:pPr algn="l">
                        <a:lnSpc>
                          <a:spcPct val="95000"/>
                        </a:lnSpc>
                        <a:spcBef>
                          <a:spcPct val="25000"/>
                        </a:spcBef>
                        <a:buClr>
                          <a:srgbClr val="FFFF00"/>
                        </a:buClr>
                        <a:buFontTx/>
                        <a:buNone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May have limited guiding catheter support in most challenging PCI scenarios (heavy calcifications, </a:t>
                      </a: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effectLst/>
                        </a:rPr>
                        <a:t>tortousity</a:t>
                      </a: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, complex bifurcations)</a:t>
                      </a:r>
                    </a:p>
                    <a:p>
                      <a:pPr algn="l">
                        <a:lnSpc>
                          <a:spcPct val="95000"/>
                        </a:lnSpc>
                        <a:spcBef>
                          <a:spcPct val="25000"/>
                        </a:spcBef>
                        <a:buClr>
                          <a:srgbClr val="FFFF00"/>
                        </a:buClr>
                        <a:buFontTx/>
                        <a:buNone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Access to LIMA</a:t>
                      </a:r>
                    </a:p>
                    <a:p>
                      <a:pPr algn="l">
                        <a:lnSpc>
                          <a:spcPct val="95000"/>
                        </a:lnSpc>
                        <a:spcBef>
                          <a:spcPct val="25000"/>
                        </a:spcBef>
                        <a:buClr>
                          <a:srgbClr val="FFFF00"/>
                        </a:buClr>
                        <a:buFontTx/>
                        <a:buNone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Associated with upper limb arterial complications (rare) </a:t>
                      </a:r>
                    </a:p>
                    <a:p>
                      <a:pPr algn="l">
                        <a:lnSpc>
                          <a:spcPct val="95000"/>
                        </a:lnSpc>
                        <a:spcBef>
                          <a:spcPct val="25000"/>
                        </a:spcBef>
                        <a:buClr>
                          <a:srgbClr val="FFFF00"/>
                        </a:buClr>
                        <a:buFontTx/>
                        <a:buNone/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</a:rPr>
                        <a:t>Higher radiation exposure to the operator   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67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9834"/>
            <a:ext cx="8305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-36731"/>
            <a:ext cx="8000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/>
              <a:t>The radial approach is the best choice for </a:t>
            </a:r>
            <a:r>
              <a:rPr lang="en-US" b="1" dirty="0" smtClean="0"/>
              <a:t>your patient</a:t>
            </a:r>
            <a:r>
              <a:rPr lang="en-US" b="1" dirty="0"/>
              <a:t>, even if this is the president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81400" y="496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b="1" dirty="0"/>
              <a:t>Sarkozy Given a Clean Bill of Health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5449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b="1" i="1" dirty="0"/>
              <a:t>The New York Times 07/28/2009 </a:t>
            </a:r>
            <a:endParaRPr lang="en-US" dirty="0"/>
          </a:p>
        </p:txBody>
      </p:sp>
      <p:sp>
        <p:nvSpPr>
          <p:cNvPr id="3" name="Right Arrow 2"/>
          <p:cNvSpPr/>
          <p:nvPr/>
        </p:nvSpPr>
        <p:spPr bwMode="auto">
          <a:xfrm>
            <a:off x="3276600" y="2438400"/>
            <a:ext cx="685800" cy="4571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276600" y="2240281"/>
            <a:ext cx="685800" cy="4571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0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Developments with trans-radial equipment </a:t>
            </a:r>
            <a:endParaRPr lang="en-US" dirty="0"/>
          </a:p>
        </p:txBody>
      </p:sp>
      <p:sp>
        <p:nvSpPr>
          <p:cNvPr id="4" name="Rectangle 1070"/>
          <p:cNvSpPr txBox="1">
            <a:spLocks noChangeArrowheads="1"/>
          </p:cNvSpPr>
          <p:nvPr/>
        </p:nvSpPr>
        <p:spPr bwMode="auto">
          <a:xfrm>
            <a:off x="228600" y="1093148"/>
            <a:ext cx="5867400" cy="515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FFF1"/>
              </a:buClr>
              <a:buSzPct val="100000"/>
              <a:buChar char="•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FFF1"/>
              </a:buClr>
              <a:buSzPct val="100000"/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AFFF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–"/>
              <a:defRPr sz="2400" b="1">
                <a:solidFill>
                  <a:schemeClr val="tx1"/>
                </a:solidFill>
                <a:latin typeface="+mn-lt"/>
              </a:defRPr>
            </a:lvl4pPr>
            <a:lvl5pPr marL="2057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Char char="•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SzTx/>
            </a:pPr>
            <a:r>
              <a:rPr lang="en-US" sz="2400" dirty="0" smtClean="0"/>
              <a:t>Dedicated and better TR access tools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200" b="0" dirty="0" smtClean="0"/>
              <a:t>hydrophilic sheaths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200" b="0" dirty="0" err="1" smtClean="0"/>
              <a:t>Sheathless</a:t>
            </a:r>
            <a:r>
              <a:rPr lang="en-US" sz="2200" b="0" dirty="0" smtClean="0"/>
              <a:t> guiding catheters – smaller, larger lumen, hydrophilic coating, special braided technology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200" b="0" dirty="0"/>
              <a:t> </a:t>
            </a:r>
            <a:r>
              <a:rPr lang="en-US" sz="2200" b="0" dirty="0" smtClean="0"/>
              <a:t>BASTI – Balloon assisted </a:t>
            </a:r>
            <a:r>
              <a:rPr lang="en-US" sz="2200" b="0" dirty="0" err="1" smtClean="0"/>
              <a:t>sheathless</a:t>
            </a:r>
            <a:r>
              <a:rPr lang="en-US" sz="2200" b="0" dirty="0" smtClean="0"/>
              <a:t> </a:t>
            </a:r>
            <a:r>
              <a:rPr lang="en-US" sz="2200" b="0" dirty="0" err="1" smtClean="0"/>
              <a:t>transradial</a:t>
            </a:r>
            <a:r>
              <a:rPr lang="en-US" sz="2200" b="0" dirty="0" smtClean="0"/>
              <a:t> interventions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200" b="0" dirty="0" smtClean="0"/>
              <a:t>Single catheter diagnostics (e.g. Tiger)</a:t>
            </a:r>
          </a:p>
          <a:p>
            <a:pPr>
              <a:buSzTx/>
            </a:pPr>
            <a:r>
              <a:rPr lang="en-US" sz="2400" dirty="0" smtClean="0"/>
              <a:t>5 French compatible PCI equipment</a:t>
            </a:r>
          </a:p>
          <a:p>
            <a:pPr>
              <a:buSzTx/>
            </a:pPr>
            <a:r>
              <a:rPr lang="en-US" sz="2400" dirty="0" smtClean="0"/>
              <a:t>Ability to perform complex interventions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ü"/>
            </a:pPr>
            <a:r>
              <a:rPr lang="en-US" sz="2200" b="0" dirty="0" smtClean="0"/>
              <a:t>STEMI, bifurcations, CTO, LM, long lesions etc.</a:t>
            </a:r>
          </a:p>
          <a:p>
            <a:pPr>
              <a:buClr>
                <a:schemeClr val="tx1"/>
              </a:buClr>
            </a:pPr>
            <a:r>
              <a:rPr lang="en-US" sz="2400" dirty="0" smtClean="0"/>
              <a:t>Better Hemostasis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303" y="1781247"/>
            <a:ext cx="3158297" cy="378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9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 smtClean="0"/>
              <a:t>Ulnar access 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19200"/>
            <a:ext cx="7543800" cy="4953000"/>
          </a:xfrm>
        </p:spPr>
        <p:txBody>
          <a:bodyPr rtlCol="0">
            <a:normAutofit fontScale="77500" lnSpcReduction="20000"/>
          </a:bodyPr>
          <a:lstStyle/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u="sng" dirty="0">
                <a:solidFill>
                  <a:srgbClr val="66FF33"/>
                </a:solidFill>
              </a:rPr>
              <a:t>SITE </a:t>
            </a:r>
          </a:p>
          <a:p>
            <a:pPr marL="747522" lvl="1" indent="-34747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2-3 cm above the crease of wrist</a:t>
            </a:r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u="sng" dirty="0">
                <a:solidFill>
                  <a:srgbClr val="66FF33"/>
                </a:solidFill>
              </a:rPr>
              <a:t>ADVANTAGES</a:t>
            </a:r>
          </a:p>
          <a:p>
            <a:pPr marL="747522" lvl="1" indent="-34747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Preservation of radial artery for CABG</a:t>
            </a:r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u="sng" dirty="0">
                <a:solidFill>
                  <a:srgbClr val="66FF33"/>
                </a:solidFill>
              </a:rPr>
              <a:t>PREREQUISITE</a:t>
            </a:r>
          </a:p>
          <a:p>
            <a:pPr marL="747522" lvl="1" indent="-34747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Reverse Allen’s </a:t>
            </a:r>
            <a:r>
              <a:rPr lang="en-US" sz="2600" dirty="0" smtClean="0"/>
              <a:t>test</a:t>
            </a:r>
          </a:p>
          <a:p>
            <a:pPr marL="747522" lvl="1" indent="-34747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Not to be used after failed </a:t>
            </a:r>
            <a:r>
              <a:rPr lang="en-US" sz="2600" dirty="0" err="1" smtClean="0"/>
              <a:t>ipsilateral</a:t>
            </a:r>
            <a:r>
              <a:rPr lang="en-US" sz="2600" dirty="0" smtClean="0"/>
              <a:t> radial attempt</a:t>
            </a:r>
            <a:endParaRPr lang="en-US" sz="2600" dirty="0"/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u="sng" dirty="0" smtClean="0">
                <a:solidFill>
                  <a:srgbClr val="66FF33"/>
                </a:solidFill>
              </a:rPr>
              <a:t>COMPLICATIONS</a:t>
            </a:r>
            <a:endParaRPr lang="en-US" b="1" i="1" u="sng" dirty="0">
              <a:solidFill>
                <a:srgbClr val="66FF33"/>
              </a:solidFill>
            </a:endParaRPr>
          </a:p>
          <a:p>
            <a:pPr marL="747522" lvl="1" indent="-34747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Same as with radial artery </a:t>
            </a:r>
            <a:r>
              <a:rPr lang="en-US" sz="2600" dirty="0" smtClean="0"/>
              <a:t>access; nerve damage more likely</a:t>
            </a:r>
            <a:endParaRPr lang="en-US" sz="2600" dirty="0"/>
          </a:p>
          <a:p>
            <a:pPr marL="347472" indent="-347472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i="1" u="sng" dirty="0">
                <a:solidFill>
                  <a:srgbClr val="66FF33"/>
                </a:solidFill>
              </a:rPr>
              <a:t>EVIDENCE</a:t>
            </a:r>
            <a:r>
              <a:rPr lang="en-US" dirty="0"/>
              <a:t> – </a:t>
            </a:r>
            <a:r>
              <a:rPr lang="en-US" b="1" i="1" u="sng" dirty="0">
                <a:solidFill>
                  <a:srgbClr val="CC00CC"/>
                </a:solidFill>
              </a:rPr>
              <a:t>PCVI-CUBA</a:t>
            </a:r>
            <a:r>
              <a:rPr lang="en-US" dirty="0"/>
              <a:t> trial radial </a:t>
            </a:r>
            <a:r>
              <a:rPr lang="en-US" dirty="0" err="1"/>
              <a:t>vs</a:t>
            </a:r>
            <a:r>
              <a:rPr lang="en-US" dirty="0"/>
              <a:t> ulnar</a:t>
            </a:r>
          </a:p>
          <a:p>
            <a:pPr marL="747522" lvl="1" indent="-34747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Success rate - access 96% </a:t>
            </a:r>
            <a:r>
              <a:rPr lang="en-US" sz="2600" dirty="0" err="1"/>
              <a:t>vs</a:t>
            </a:r>
            <a:r>
              <a:rPr lang="en-US" sz="2600" dirty="0"/>
              <a:t> 93%, </a:t>
            </a:r>
            <a:endParaRPr lang="en-US" sz="2600" dirty="0" smtClean="0"/>
          </a:p>
          <a:p>
            <a:pPr marL="747522" lvl="1" indent="-34747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PCI </a:t>
            </a:r>
            <a:r>
              <a:rPr lang="en-US" sz="2600" dirty="0"/>
              <a:t>– 96% </a:t>
            </a:r>
            <a:r>
              <a:rPr lang="en-US" sz="2600" dirty="0" err="1"/>
              <a:t>vs</a:t>
            </a:r>
            <a:r>
              <a:rPr lang="en-US" sz="2600" dirty="0"/>
              <a:t> 95</a:t>
            </a:r>
            <a:r>
              <a:rPr lang="en-US" sz="2600" dirty="0" smtClean="0"/>
              <a:t>%, </a:t>
            </a:r>
          </a:p>
          <a:p>
            <a:pPr marL="747522" lvl="1" indent="-34747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600" dirty="0" smtClean="0"/>
              <a:t>Complication </a:t>
            </a:r>
            <a:r>
              <a:rPr lang="en-US" sz="2600" dirty="0"/>
              <a:t>rate 1% </a:t>
            </a:r>
            <a:r>
              <a:rPr lang="en-US" sz="2600" dirty="0" err="1"/>
              <a:t>vs</a:t>
            </a:r>
            <a:r>
              <a:rPr lang="en-US" sz="2600" dirty="0"/>
              <a:t> 1.2 % .</a:t>
            </a:r>
          </a:p>
          <a:p>
            <a:pPr marL="347472" indent="-34747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408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3200" dirty="0" smtClean="0"/>
              <a:t>Brachial access – </a:t>
            </a:r>
            <a:r>
              <a:rPr lang="en-US" sz="3200" dirty="0"/>
              <a:t>seldom done</a:t>
            </a:r>
            <a:br>
              <a:rPr lang="en-US" sz="3200" dirty="0"/>
            </a:br>
            <a:r>
              <a:rPr lang="en-US" sz="2400" dirty="0" err="1" smtClean="0">
                <a:solidFill>
                  <a:srgbClr val="FFC000"/>
                </a:solidFill>
              </a:rPr>
              <a:t>Cutdown</a:t>
            </a:r>
            <a:r>
              <a:rPr lang="en-US" sz="2400" dirty="0" smtClean="0">
                <a:solidFill>
                  <a:srgbClr val="FFC000"/>
                </a:solidFill>
              </a:rPr>
              <a:t> / puncture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597" y="3828633"/>
            <a:ext cx="781322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600" b="1" i="1" u="sng" dirty="0" smtClean="0">
                <a:solidFill>
                  <a:srgbClr val="92D050"/>
                </a:solidFill>
              </a:rPr>
              <a:t>COMPLICATIONS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200" dirty="0" smtClean="0"/>
              <a:t>Hand ischemia - Due </a:t>
            </a:r>
            <a:r>
              <a:rPr lang="en-US" sz="2200" dirty="0"/>
              <a:t>to thrombosis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200" dirty="0"/>
              <a:t>Compartment </a:t>
            </a:r>
            <a:r>
              <a:rPr lang="en-US" sz="2200" dirty="0" smtClean="0"/>
              <a:t>syndrome - Hematoma </a:t>
            </a:r>
            <a:r>
              <a:rPr lang="en-US" sz="2200" dirty="0"/>
              <a:t>extends into forearm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200" dirty="0"/>
              <a:t>Median nerve </a:t>
            </a:r>
            <a:r>
              <a:rPr lang="en-US" sz="2200" dirty="0" smtClean="0"/>
              <a:t>injury - </a:t>
            </a:r>
            <a:r>
              <a:rPr lang="en-US" sz="2200" dirty="0"/>
              <a:t> 0.2 and 1.4%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200" dirty="0"/>
              <a:t>Orator’s hand posture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200" i="1" u="sng" dirty="0">
                <a:solidFill>
                  <a:srgbClr val="CC00CC"/>
                </a:solidFill>
              </a:rPr>
              <a:t>ACCESS trial</a:t>
            </a:r>
            <a:r>
              <a:rPr lang="en-US" sz="2200" dirty="0"/>
              <a:t> – radial </a:t>
            </a:r>
            <a:r>
              <a:rPr lang="en-US" sz="2200" dirty="0" err="1"/>
              <a:t>vs</a:t>
            </a:r>
            <a:r>
              <a:rPr lang="en-US" sz="2200" dirty="0"/>
              <a:t> brachial access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sz="2200" dirty="0"/>
              <a:t>More complications with brachial approach ( 0.2% </a:t>
            </a:r>
            <a:r>
              <a:rPr lang="en-US" sz="2200" dirty="0" err="1"/>
              <a:t>vs</a:t>
            </a:r>
            <a:r>
              <a:rPr lang="en-US" sz="2200" dirty="0"/>
              <a:t> 2.6% p 0.03 )</a:t>
            </a:r>
          </a:p>
          <a:p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798512" y="1066800"/>
            <a:ext cx="7812087" cy="25908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2600" b="1" i="1" u="sng" dirty="0" smtClean="0">
                <a:solidFill>
                  <a:srgbClr val="66FF33"/>
                </a:solidFill>
              </a:rPr>
              <a:t>SITE OF PUNCTURE</a:t>
            </a:r>
          </a:p>
          <a:p>
            <a:pPr marL="0" indent="0" algn="ctr">
              <a:buNone/>
            </a:pPr>
            <a:r>
              <a:rPr lang="en-US" sz="2200" dirty="0" smtClean="0"/>
              <a:t>Medial aspect of </a:t>
            </a:r>
            <a:r>
              <a:rPr lang="en-US" sz="2200" dirty="0" err="1" smtClean="0"/>
              <a:t>cubital</a:t>
            </a:r>
            <a:r>
              <a:rPr lang="en-US" sz="2200" dirty="0" smtClean="0"/>
              <a:t> fossa, 2-3 cm above the elbow crease</a:t>
            </a:r>
          </a:p>
          <a:p>
            <a:pPr marL="0" indent="0" algn="ctr" eaLnBrk="1" hangingPunct="1">
              <a:buNone/>
            </a:pPr>
            <a:r>
              <a:rPr lang="en-US" sz="2600" b="1" i="1" u="sng" dirty="0" smtClean="0">
                <a:solidFill>
                  <a:srgbClr val="66FF33"/>
                </a:solidFill>
              </a:rPr>
              <a:t>INDICATIONS</a:t>
            </a:r>
          </a:p>
          <a:p>
            <a:pPr marL="0" indent="0" algn="ctr" eaLnBrk="1" hangingPunct="1">
              <a:buNone/>
            </a:pPr>
            <a:r>
              <a:rPr lang="en-US" sz="2200" dirty="0" smtClean="0"/>
              <a:t>Need for upper limb or venous access, but CI for radial access</a:t>
            </a:r>
          </a:p>
          <a:p>
            <a:pPr marL="0" indent="0" algn="ctr" eaLnBrk="1" hangingPunct="1">
              <a:buNone/>
            </a:pPr>
            <a:r>
              <a:rPr lang="en-US" sz="2200" dirty="0" smtClean="0"/>
              <a:t>Severe PVD / Renal  or lower limb artery angioplasty</a:t>
            </a:r>
          </a:p>
          <a:p>
            <a:pPr marL="0" indent="0" algn="ctr" eaLnBrk="1" hangingPunct="1">
              <a:buNone/>
            </a:pPr>
            <a:r>
              <a:rPr lang="en-US" sz="2200" dirty="0" smtClean="0"/>
              <a:t>Selective LIMA access from left arm</a:t>
            </a:r>
          </a:p>
        </p:txBody>
      </p:sp>
    </p:spTree>
    <p:extLst>
      <p:ext uri="{BB962C8B-B14F-4D97-AF65-F5344CB8AC3E}">
        <p14:creationId xmlns:p14="http://schemas.microsoft.com/office/powerpoint/2010/main" val="34116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sz="3200" dirty="0" smtClean="0"/>
              <a:t>Brachial Access - Complications</a:t>
            </a:r>
            <a:endParaRPr lang="en-US" sz="3200" dirty="0"/>
          </a:p>
        </p:txBody>
      </p:sp>
      <p:pic>
        <p:nvPicPr>
          <p:cNvPr id="4" name="Picture 5" descr="Fig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810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Fig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19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9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dirty="0" smtClean="0"/>
              <a:t>Femoral venous access</a:t>
            </a:r>
            <a:endParaRPr lang="en-US" dirty="0"/>
          </a:p>
        </p:txBody>
      </p:sp>
      <p:pic>
        <p:nvPicPr>
          <p:cNvPr id="4" name="Picture 5" descr="79926-79931-80279-148615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32" y="1524000"/>
            <a:ext cx="4331368" cy="376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03" y="1524000"/>
            <a:ext cx="3659398" cy="3767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7522" y="762000"/>
            <a:ext cx="5567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Indications: </a:t>
            </a:r>
          </a:p>
          <a:p>
            <a:pPr algn="ctr"/>
            <a:r>
              <a:rPr lang="en-US" dirty="0" smtClean="0"/>
              <a:t>1. Right </a:t>
            </a:r>
            <a:r>
              <a:rPr lang="en-US" dirty="0"/>
              <a:t>heart study   </a:t>
            </a:r>
            <a:r>
              <a:rPr lang="en-US" dirty="0" smtClean="0"/>
              <a:t>2.  TPI 3. IVC </a:t>
            </a:r>
            <a:r>
              <a:rPr lang="en-US" dirty="0"/>
              <a:t>filter   </a:t>
            </a:r>
            <a:r>
              <a:rPr lang="en-US" dirty="0" smtClean="0"/>
              <a:t>4. Venous access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5291316"/>
            <a:ext cx="4718663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u="sng" dirty="0"/>
              <a:t>Puncture site</a:t>
            </a:r>
          </a:p>
          <a:p>
            <a:pPr lvl="1" algn="ctr"/>
            <a:r>
              <a:rPr lang="en-US" dirty="0" smtClean="0"/>
              <a:t> 1cm Medial </a:t>
            </a:r>
            <a:r>
              <a:rPr lang="en-US" dirty="0"/>
              <a:t>to femoral artery </a:t>
            </a:r>
          </a:p>
          <a:p>
            <a:pPr lvl="1" algn="ctr"/>
            <a:r>
              <a:rPr lang="en-US" dirty="0"/>
              <a:t>Needle held at 45 degree angle </a:t>
            </a:r>
          </a:p>
          <a:p>
            <a:pPr lvl="1" algn="ctr"/>
            <a:r>
              <a:rPr lang="en-US" dirty="0"/>
              <a:t>Skin insertion 2 cm below inguinal </a:t>
            </a:r>
            <a:r>
              <a:rPr lang="en-US" dirty="0" smtClean="0"/>
              <a:t>ligament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1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3200" dirty="0" err="1" smtClean="0"/>
              <a:t>Subclavian</a:t>
            </a:r>
            <a:r>
              <a:rPr lang="en-US" sz="3200" dirty="0" smtClean="0"/>
              <a:t> venous access</a:t>
            </a:r>
            <a:endParaRPr lang="en-US" sz="3200" dirty="0"/>
          </a:p>
        </p:txBody>
      </p:sp>
      <p:pic>
        <p:nvPicPr>
          <p:cNvPr id="4" name="Picture 2" descr="subclavi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914400"/>
            <a:ext cx="396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14400"/>
            <a:ext cx="39624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681" y="4724400"/>
            <a:ext cx="38125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u="sng" dirty="0">
                <a:solidFill>
                  <a:srgbClr val="66FF33"/>
                </a:solidFill>
              </a:rPr>
              <a:t>Positioning</a:t>
            </a:r>
          </a:p>
          <a:p>
            <a:pPr lvl="1" algn="ctr"/>
            <a:r>
              <a:rPr lang="en-US" sz="1600" dirty="0"/>
              <a:t>Right side preferred</a:t>
            </a:r>
          </a:p>
          <a:p>
            <a:pPr lvl="1" algn="ctr"/>
            <a:r>
              <a:rPr lang="en-US" sz="1600" dirty="0"/>
              <a:t>Supine position, head </a:t>
            </a:r>
            <a:r>
              <a:rPr lang="en-US" sz="1600" dirty="0" smtClean="0"/>
              <a:t>neutral </a:t>
            </a:r>
          </a:p>
          <a:p>
            <a:pPr lvl="1" algn="ctr"/>
            <a:r>
              <a:rPr lang="en-US" sz="1600" dirty="0" smtClean="0"/>
              <a:t>Arm </a:t>
            </a:r>
            <a:r>
              <a:rPr lang="en-US" sz="1600" dirty="0"/>
              <a:t>abducted</a:t>
            </a:r>
          </a:p>
          <a:p>
            <a:pPr lvl="1" algn="ctr"/>
            <a:r>
              <a:rPr lang="en-US" sz="1600" dirty="0" err="1"/>
              <a:t>Trendelenburg</a:t>
            </a:r>
            <a:r>
              <a:rPr lang="en-US" sz="1600" dirty="0"/>
              <a:t> (10-15 degrees)    </a:t>
            </a:r>
          </a:p>
          <a:p>
            <a:pPr lvl="1" algn="ctr"/>
            <a:r>
              <a:rPr lang="en-US" sz="1600" dirty="0"/>
              <a:t>Shoulders neutral with mild </a:t>
            </a:r>
            <a:r>
              <a:rPr lang="en-US" sz="1600" dirty="0" smtClean="0"/>
              <a:t>retraction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657600" y="4724400"/>
            <a:ext cx="54102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u="sng" dirty="0">
                <a:solidFill>
                  <a:srgbClr val="66FF33"/>
                </a:solidFill>
              </a:rPr>
              <a:t>Puncture site</a:t>
            </a:r>
          </a:p>
          <a:p>
            <a:pPr lvl="1" algn="ctr"/>
            <a:r>
              <a:rPr lang="en-US" sz="1600" dirty="0"/>
              <a:t>Junction of middle and medial thirds of clavicle</a:t>
            </a:r>
          </a:p>
          <a:p>
            <a:pPr lvl="1" algn="ctr"/>
            <a:r>
              <a:rPr lang="en-US" sz="1600" dirty="0"/>
              <a:t>At the small tubercle in the medial </a:t>
            </a:r>
            <a:r>
              <a:rPr lang="en-US" sz="1600" dirty="0" err="1"/>
              <a:t>deltopectoral</a:t>
            </a:r>
            <a:r>
              <a:rPr lang="en-US" sz="1600" dirty="0"/>
              <a:t> groove</a:t>
            </a:r>
          </a:p>
          <a:p>
            <a:pPr lvl="1" algn="ctr"/>
            <a:r>
              <a:rPr lang="en-US" sz="1600" dirty="0"/>
              <a:t>Needle should be parallel to skin </a:t>
            </a:r>
          </a:p>
          <a:p>
            <a:pPr lvl="1" algn="ctr"/>
            <a:r>
              <a:rPr lang="en-US" sz="1600" dirty="0"/>
              <a:t>Aim towards the </a:t>
            </a:r>
            <a:r>
              <a:rPr lang="en-US" sz="1600" dirty="0" smtClean="0"/>
              <a:t>finger in supraclavicular </a:t>
            </a:r>
            <a:r>
              <a:rPr lang="en-US" sz="1600" dirty="0"/>
              <a:t>notch </a:t>
            </a:r>
            <a:endParaRPr lang="en-US" sz="1600" dirty="0" smtClean="0"/>
          </a:p>
          <a:p>
            <a:pPr lvl="1" algn="ctr"/>
            <a:r>
              <a:rPr lang="en-US" sz="1600" dirty="0" smtClean="0"/>
              <a:t>and </a:t>
            </a:r>
            <a:r>
              <a:rPr lang="en-US" sz="1600" dirty="0"/>
              <a:t>just under the </a:t>
            </a:r>
            <a:r>
              <a:rPr lang="en-US" sz="1600" dirty="0" smtClean="0"/>
              <a:t>clavicle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750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Vascular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0" i="1" dirty="0"/>
              <a:t>F</a:t>
            </a:r>
            <a:r>
              <a:rPr lang="en-US" b="0" i="1" dirty="0" smtClean="0"/>
              <a:t>irst </a:t>
            </a:r>
            <a:r>
              <a:rPr lang="en-US" b="0" i="1" dirty="0"/>
              <a:t>important step in diagnostic / interventional </a:t>
            </a:r>
            <a:r>
              <a:rPr lang="en-US" b="0" i="1" dirty="0" smtClean="0"/>
              <a:t>catheterization</a:t>
            </a:r>
          </a:p>
          <a:p>
            <a:pPr algn="just"/>
            <a:r>
              <a:rPr lang="en-US" b="0" i="1" dirty="0" smtClean="0"/>
              <a:t>Percutaneous approach has replaced the </a:t>
            </a:r>
            <a:r>
              <a:rPr lang="en-US" b="0" i="1" dirty="0" err="1" smtClean="0"/>
              <a:t>cutdown</a:t>
            </a:r>
            <a:r>
              <a:rPr lang="en-US" b="0" i="1" dirty="0" smtClean="0"/>
              <a:t> approach in the modern era</a:t>
            </a:r>
          </a:p>
          <a:p>
            <a:pPr algn="just"/>
            <a:r>
              <a:rPr lang="en-US" b="0" i="1" dirty="0" err="1" smtClean="0"/>
              <a:t>Transradial</a:t>
            </a:r>
            <a:r>
              <a:rPr lang="en-US" b="0" i="1" dirty="0" smtClean="0"/>
              <a:t> has emerged as the frontline vascular option in most centers –both for diagnostic </a:t>
            </a:r>
            <a:r>
              <a:rPr lang="en-US" b="0" i="1" dirty="0" err="1" smtClean="0"/>
              <a:t>catheterisation</a:t>
            </a:r>
            <a:r>
              <a:rPr lang="en-US" b="0" i="1" dirty="0" smtClean="0"/>
              <a:t> and in interventional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01000" cy="838200"/>
          </a:xfrm>
        </p:spPr>
        <p:txBody>
          <a:bodyPr/>
          <a:lstStyle/>
          <a:p>
            <a:r>
              <a:rPr lang="en-US" dirty="0" err="1" smtClean="0"/>
              <a:t>Subclavian</a:t>
            </a:r>
            <a:r>
              <a:rPr lang="en-US" dirty="0" smtClean="0"/>
              <a:t> venous access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182" y="1981200"/>
            <a:ext cx="774378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66FF33"/>
                </a:solidFill>
              </a:rPr>
              <a:t>INDICATIONS</a:t>
            </a:r>
          </a:p>
          <a:p>
            <a:pPr algn="ctr"/>
            <a:r>
              <a:rPr lang="en-US" sz="2200" dirty="0"/>
              <a:t>PPI </a:t>
            </a:r>
            <a:r>
              <a:rPr lang="en-US" sz="2200" dirty="0" smtClean="0"/>
              <a:t>leads // TPI // IVC filter // Central </a:t>
            </a:r>
            <a:r>
              <a:rPr lang="en-US" sz="2200" dirty="0"/>
              <a:t>venous </a:t>
            </a:r>
            <a:r>
              <a:rPr lang="en-US" sz="2200" dirty="0" smtClean="0"/>
              <a:t>access // </a:t>
            </a:r>
            <a:r>
              <a:rPr lang="en-US" sz="2200" dirty="0" err="1" smtClean="0"/>
              <a:t>Chemoport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393542" y="3342382"/>
            <a:ext cx="60892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66FF33"/>
                </a:solidFill>
              </a:rPr>
              <a:t>AVOIDED IN</a:t>
            </a:r>
          </a:p>
          <a:p>
            <a:pPr algn="ctr"/>
            <a:r>
              <a:rPr lang="en-US" sz="2200" dirty="0"/>
              <a:t>Coagulopathy    </a:t>
            </a:r>
            <a:r>
              <a:rPr lang="en-US" sz="2200" dirty="0" smtClean="0"/>
              <a:t>Thrombolysis   </a:t>
            </a:r>
            <a:r>
              <a:rPr lang="en-US" sz="2200" dirty="0"/>
              <a:t>Chest wall deformity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07101" y="4876800"/>
            <a:ext cx="65829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u="sng" dirty="0">
                <a:solidFill>
                  <a:srgbClr val="66FF33"/>
                </a:solidFill>
              </a:rPr>
              <a:t>COMPLICATIONS</a:t>
            </a:r>
            <a:endParaRPr lang="en-US" sz="2400" i="1" u="sng" dirty="0">
              <a:solidFill>
                <a:srgbClr val="66FF33"/>
              </a:solidFill>
            </a:endParaRPr>
          </a:p>
          <a:p>
            <a:pPr algn="ctr"/>
            <a:r>
              <a:rPr lang="en-US" sz="2200" dirty="0"/>
              <a:t>Infection           Bleeding                  Pneumothorax </a:t>
            </a:r>
          </a:p>
          <a:p>
            <a:pPr algn="ctr"/>
            <a:r>
              <a:rPr lang="en-US" sz="2200" dirty="0"/>
              <a:t>Thrombosis      Air embolization      Brachial plexus injury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3583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dirty="0" smtClean="0"/>
              <a:t>IJV access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1331893"/>
            <a:ext cx="19805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rgbClr val="66FF33"/>
                </a:solidFill>
              </a:rPr>
              <a:t>Indications</a:t>
            </a:r>
          </a:p>
          <a:p>
            <a:pPr algn="ctr"/>
            <a:r>
              <a:rPr lang="en-US" dirty="0" smtClean="0"/>
              <a:t>TPI</a:t>
            </a:r>
            <a:endParaRPr lang="en-US" dirty="0"/>
          </a:p>
          <a:p>
            <a:pPr algn="ctr"/>
            <a:r>
              <a:rPr lang="en-US" dirty="0"/>
              <a:t>Central venous </a:t>
            </a:r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3493294"/>
            <a:ext cx="6186757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u="sng" dirty="0">
                <a:solidFill>
                  <a:srgbClr val="66FF33"/>
                </a:solidFill>
              </a:rPr>
              <a:t>Positioning</a:t>
            </a:r>
          </a:p>
          <a:p>
            <a:pPr lvl="1" algn="ctr"/>
            <a:r>
              <a:rPr lang="en-US" dirty="0"/>
              <a:t>Right side </a:t>
            </a:r>
            <a:r>
              <a:rPr lang="en-US" dirty="0" smtClean="0"/>
              <a:t>preferred – (LIJV circuitous, thoracic duct on left)</a:t>
            </a:r>
            <a:endParaRPr lang="en-US" dirty="0"/>
          </a:p>
          <a:p>
            <a:pPr lvl="1" algn="ctr"/>
            <a:r>
              <a:rPr lang="en-US" dirty="0" err="1"/>
              <a:t>Trendelenburg</a:t>
            </a:r>
            <a:r>
              <a:rPr lang="en-US" dirty="0"/>
              <a:t> </a:t>
            </a:r>
            <a:r>
              <a:rPr lang="en-US" dirty="0" smtClean="0"/>
              <a:t>position – IJV distends</a:t>
            </a:r>
            <a:endParaRPr lang="en-US" dirty="0"/>
          </a:p>
          <a:p>
            <a:pPr lvl="1" algn="ctr"/>
            <a:r>
              <a:rPr lang="en-US" dirty="0"/>
              <a:t>Head turned slightly away from side of </a:t>
            </a:r>
            <a:r>
              <a:rPr lang="en-US" dirty="0" smtClean="0"/>
              <a:t>venipuncture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861173"/>
            <a:ext cx="8653651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i="1" u="sng" dirty="0">
                <a:solidFill>
                  <a:srgbClr val="92D050"/>
                </a:solidFill>
              </a:rPr>
              <a:t>Central </a:t>
            </a:r>
            <a:r>
              <a:rPr lang="en-US" sz="2000" b="1" i="1" u="sng" dirty="0" smtClean="0">
                <a:solidFill>
                  <a:srgbClr val="92D050"/>
                </a:solidFill>
              </a:rPr>
              <a:t>approach (Most preferred )</a:t>
            </a:r>
            <a:endParaRPr lang="en-US" sz="2000" b="1" i="1" u="sng" dirty="0">
              <a:solidFill>
                <a:srgbClr val="92D05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Locate the triangle formed by the clavicle and </a:t>
            </a:r>
            <a:r>
              <a:rPr lang="en-US" dirty="0" smtClean="0"/>
              <a:t>sternal / </a:t>
            </a:r>
            <a:r>
              <a:rPr lang="en-US" dirty="0" err="1"/>
              <a:t>clavicular</a:t>
            </a:r>
            <a:r>
              <a:rPr lang="en-US" dirty="0"/>
              <a:t> heads of the SCM muscle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Place 3 fingers of left hand on carotid artery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Place needle at 30 to 40 degrees to the skin, lateral to the carotid artery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Aim </a:t>
            </a:r>
            <a:r>
              <a:rPr lang="en-US" dirty="0" smtClean="0"/>
              <a:t>to </a:t>
            </a:r>
            <a:r>
              <a:rPr lang="en-US" dirty="0"/>
              <a:t>the </a:t>
            </a:r>
            <a:r>
              <a:rPr lang="en-US" dirty="0" err="1"/>
              <a:t>ipsilateral</a:t>
            </a:r>
            <a:r>
              <a:rPr lang="en-US" dirty="0"/>
              <a:t> nipple under the medial border of </a:t>
            </a:r>
            <a:r>
              <a:rPr lang="en-US" dirty="0" smtClean="0"/>
              <a:t>lateral </a:t>
            </a:r>
            <a:r>
              <a:rPr lang="en-US" dirty="0"/>
              <a:t>head of </a:t>
            </a:r>
            <a:r>
              <a:rPr lang="en-US" dirty="0" smtClean="0"/>
              <a:t>SCM </a:t>
            </a:r>
            <a:r>
              <a:rPr lang="en-US" dirty="0"/>
              <a:t>muscle</a:t>
            </a:r>
          </a:p>
          <a:p>
            <a:pPr algn="ctr">
              <a:lnSpc>
                <a:spcPct val="90000"/>
              </a:lnSpc>
            </a:pPr>
            <a:r>
              <a:rPr lang="en-US" dirty="0"/>
              <a:t>Vein is 1-1.5 cm deep, avoid deep probing in the </a:t>
            </a:r>
            <a:r>
              <a:rPr lang="en-US" dirty="0" smtClean="0"/>
              <a:t>neck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13208" y="2398693"/>
            <a:ext cx="5197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u="sng" dirty="0" smtClean="0">
                <a:solidFill>
                  <a:srgbClr val="66FF33"/>
                </a:solidFill>
              </a:rPr>
              <a:t>Avoided in</a:t>
            </a:r>
          </a:p>
          <a:p>
            <a:pPr algn="ctr"/>
            <a:r>
              <a:rPr lang="en-US" dirty="0" err="1" smtClean="0"/>
              <a:t>Trendelenburg</a:t>
            </a:r>
            <a:r>
              <a:rPr lang="en-US" dirty="0" smtClean="0"/>
              <a:t> </a:t>
            </a:r>
            <a:r>
              <a:rPr lang="en-US" dirty="0"/>
              <a:t>tilt is not possible – pulmonary edema</a:t>
            </a:r>
          </a:p>
          <a:p>
            <a:pPr algn="ctr"/>
            <a:r>
              <a:rPr lang="en-US" dirty="0"/>
              <a:t>Child &lt; 1 </a:t>
            </a:r>
            <a:r>
              <a:rPr lang="en-US" dirty="0" err="1"/>
              <a:t>yr</a:t>
            </a:r>
            <a:r>
              <a:rPr lang="en-US" dirty="0"/>
              <a:t> who cannot be sedated / </a:t>
            </a:r>
            <a:r>
              <a:rPr lang="en-US" dirty="0" err="1" smtClean="0"/>
              <a:t>paralysed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sz="3200" dirty="0" smtClean="0"/>
              <a:t>Internal jugular vein access</a:t>
            </a:r>
            <a:endParaRPr lang="en-US" sz="3200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914400"/>
            <a:ext cx="3810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4038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6200"/>
            <a:ext cx="79343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09244" y="6276201"/>
            <a:ext cx="1662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Risk of injury to carotid 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6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dirty="0" smtClean="0"/>
              <a:t>Venous access</a:t>
            </a:r>
            <a:endParaRPr lang="en-US" dirty="0"/>
          </a:p>
        </p:txBody>
      </p:sp>
      <p:graphicFrame>
        <p:nvGraphicFramePr>
          <p:cNvPr id="4" name="Group 3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68834122"/>
              </p:ext>
            </p:extLst>
          </p:nvPr>
        </p:nvGraphicFramePr>
        <p:xfrm>
          <a:off x="533400" y="1436556"/>
          <a:ext cx="8381999" cy="5116644"/>
        </p:xfrm>
        <a:graphic>
          <a:graphicData uri="http://schemas.openxmlformats.org/drawingml/2006/table">
            <a:tbl>
              <a:tblPr/>
              <a:tblGrid>
                <a:gridCol w="2176096"/>
                <a:gridCol w="2820865"/>
                <a:gridCol w="3385038"/>
              </a:tblGrid>
              <a:tr h="6021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Advantage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Disadvantage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55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Internal Jugular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Bleeding can be recognized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and controlled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Malposition is rare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Less risk of pneumothorax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Risk of carotid artery puncture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Pneumothorax  possible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3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Femoral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Easy to find vein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No risk of pneumothorax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Preferred site for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emergencies and CPR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Fewer bad complications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Highest risk of infection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Risk of DVT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Not good for ambulatory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 patients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5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/>
                          <a:latin typeface="Arial" charset="0"/>
                        </a:rPr>
                        <a:t>Subclavian 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Most comfortable for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conscious patients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Highest risk of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pneumothrax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</a:rPr>
                        <a:t>  Vein is non-compressible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072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 sz="3200" dirty="0" smtClean="0"/>
              <a:t>Venous access - complications</a:t>
            </a:r>
            <a:endParaRPr lang="en-US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848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059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9" t="8927" r="17368" b="6758"/>
          <a:stretch/>
        </p:blipFill>
        <p:spPr bwMode="auto">
          <a:xfrm>
            <a:off x="107505" y="0"/>
            <a:ext cx="892899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2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4000" dirty="0" smtClean="0"/>
              <a:t>Hemostasis</a:t>
            </a:r>
            <a:endParaRPr lang="en-US" sz="40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1752600"/>
            <a:ext cx="7050087" cy="4229100"/>
          </a:xfrm>
        </p:spPr>
        <p:txBody>
          <a:bodyPr/>
          <a:lstStyle/>
          <a:p>
            <a:pPr marL="609600" indent="-609600" eaLnBrk="1" hangingPunct="1"/>
            <a:r>
              <a:rPr lang="en-US" sz="3600" dirty="0" smtClean="0"/>
              <a:t>MANUAL COMPRESSION</a:t>
            </a:r>
          </a:p>
          <a:p>
            <a:pPr marL="609600" indent="-609600" eaLnBrk="1" hangingPunct="1"/>
            <a:r>
              <a:rPr lang="en-US" sz="3600" dirty="0" smtClean="0"/>
              <a:t>MECHANICAL COMPRESSION</a:t>
            </a:r>
          </a:p>
          <a:p>
            <a:pPr marL="609600" indent="-609600" eaLnBrk="1" hangingPunct="1"/>
            <a:r>
              <a:rPr lang="en-US" sz="3600" dirty="0" smtClean="0"/>
              <a:t>TOPICAL HEMOSTATIC AIDS</a:t>
            </a:r>
          </a:p>
          <a:p>
            <a:pPr marL="609600" indent="-609600" eaLnBrk="1" hangingPunct="1"/>
            <a:r>
              <a:rPr lang="en-US" sz="3600" dirty="0" smtClean="0"/>
              <a:t>VASCULAR CLOSURE DEVICES</a:t>
            </a:r>
          </a:p>
          <a:p>
            <a:pPr marL="1771650" lvl="3" indent="-514350">
              <a:buFont typeface="+mj-lt"/>
              <a:buAutoNum type="arabicPeriod"/>
            </a:pPr>
            <a:r>
              <a:rPr lang="en-US" sz="3200" dirty="0" smtClean="0"/>
              <a:t>Active</a:t>
            </a:r>
          </a:p>
          <a:p>
            <a:pPr marL="1771650" lvl="3" indent="-514350">
              <a:buFont typeface="+mj-lt"/>
              <a:buAutoNum type="arabicPeriod"/>
            </a:pPr>
            <a:r>
              <a:rPr lang="en-US" sz="3200" dirty="0" smtClean="0"/>
              <a:t>Passive 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347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22275"/>
            <a:ext cx="8229600" cy="5826125"/>
          </a:xfrm>
        </p:spPr>
        <p:txBody>
          <a:bodyPr rtlCol="0">
            <a:normAutofit fontScale="8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3500" b="1" i="1" u="sng" dirty="0">
                <a:solidFill>
                  <a:srgbClr val="66FF33"/>
                </a:solidFill>
              </a:rPr>
              <a:t>MANUAL COMPRESSION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Remains the “gold standard”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b="1" i="1" u="sng" dirty="0" smtClean="0">
                <a:solidFill>
                  <a:srgbClr val="CC00CC"/>
                </a:solidFill>
              </a:rPr>
              <a:t>Timing of sheath removal</a:t>
            </a:r>
            <a:endParaRPr lang="en-US" b="1" i="1" u="sng" dirty="0">
              <a:solidFill>
                <a:srgbClr val="CC00CC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Diagnostic procedure - Immediately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Interventions - 4-6 </a:t>
            </a:r>
            <a:r>
              <a:rPr lang="en-US" dirty="0" err="1"/>
              <a:t>hrs</a:t>
            </a:r>
            <a:r>
              <a:rPr lang="en-US" dirty="0"/>
              <a:t>, ACT &lt; 170 sec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b="1" i="1" u="sng" dirty="0">
                <a:solidFill>
                  <a:srgbClr val="CC00CC"/>
                </a:solidFill>
              </a:rPr>
              <a:t>Site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dirty="0"/>
              <a:t>2 cm proximal to skin puncture site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b="1" i="1" u="sng" dirty="0">
                <a:solidFill>
                  <a:srgbClr val="CC00CC"/>
                </a:solidFill>
              </a:rPr>
              <a:t>Duration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dirty="0"/>
              <a:t>3-4 min compression / </a:t>
            </a:r>
            <a:r>
              <a:rPr lang="en-US" dirty="0" err="1"/>
              <a:t>french</a:t>
            </a:r>
            <a:r>
              <a:rPr lang="en-US" dirty="0"/>
              <a:t> </a:t>
            </a:r>
            <a:r>
              <a:rPr lang="en-US" dirty="0" smtClean="0"/>
              <a:t>size, </a:t>
            </a:r>
            <a:r>
              <a:rPr lang="en-US" dirty="0"/>
              <a:t>15 – 30 </a:t>
            </a:r>
            <a:r>
              <a:rPr lang="en-US" dirty="0" smtClean="0"/>
              <a:t>min </a:t>
            </a:r>
            <a:r>
              <a:rPr lang="en-US" dirty="0" err="1" smtClean="0"/>
              <a:t>avg</a:t>
            </a:r>
            <a:endParaRPr lang="en-US" dirty="0"/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dirty="0" smtClean="0"/>
              <a:t> </a:t>
            </a:r>
            <a:r>
              <a:rPr lang="en-US" dirty="0"/>
              <a:t>longer </a:t>
            </a:r>
            <a:r>
              <a:rPr lang="en-US" dirty="0" smtClean="0"/>
              <a:t>time -&gt;  </a:t>
            </a:r>
            <a:r>
              <a:rPr lang="en-US" dirty="0"/>
              <a:t>larger sheath, </a:t>
            </a:r>
            <a:r>
              <a:rPr lang="en-US" dirty="0" smtClean="0"/>
              <a:t>anticoagulants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b="1" i="1" u="sng" dirty="0" smtClean="0">
                <a:solidFill>
                  <a:srgbClr val="CC00CC"/>
                </a:solidFill>
              </a:rPr>
              <a:t>Disadvantage</a:t>
            </a:r>
            <a:endParaRPr lang="en-US" b="1" i="1" u="sng" dirty="0">
              <a:solidFill>
                <a:srgbClr val="CC00CC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dirty="0"/>
              <a:t>Patient discomfort; </a:t>
            </a:r>
            <a:r>
              <a:rPr lang="en-US" dirty="0" err="1"/>
              <a:t>Bedrest</a:t>
            </a:r>
            <a:r>
              <a:rPr lang="en-US" dirty="0"/>
              <a:t> for 6-8 hours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Ineffective </a:t>
            </a:r>
            <a:r>
              <a:rPr lang="en-US" dirty="0"/>
              <a:t>compression due to </a:t>
            </a:r>
            <a:r>
              <a:rPr lang="en-US" dirty="0" smtClean="0"/>
              <a:t>fatigue /impatience</a:t>
            </a:r>
          </a:p>
          <a:p>
            <a:pPr marL="347472" indent="-347472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dirty="0" smtClean="0"/>
              <a:t>Manual compression</a:t>
            </a:r>
            <a:endParaRPr lang="en-US" dirty="0"/>
          </a:p>
        </p:txBody>
      </p:sp>
      <p:pic>
        <p:nvPicPr>
          <p:cNvPr id="4" name="Picture 5" descr="slide-28-6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46482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lide-29-63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1550" y="1600200"/>
            <a:ext cx="4362450" cy="4638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243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3200" dirty="0" smtClean="0"/>
              <a:t>Mechanical compression</a:t>
            </a:r>
            <a:endParaRPr lang="en-US" sz="3200" dirty="0"/>
          </a:p>
        </p:txBody>
      </p:sp>
      <p:pic>
        <p:nvPicPr>
          <p:cNvPr id="4" name="Picture 5" descr="1%20nacmed%20pg%201_fig%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96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914400"/>
            <a:ext cx="3962400" cy="25908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010025"/>
            <a:ext cx="3962400" cy="2695575"/>
          </a:xfrm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6110288"/>
            <a:ext cx="1517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i="1" dirty="0">
                <a:solidFill>
                  <a:srgbClr val="990000"/>
                </a:solidFill>
              </a:rPr>
              <a:t>METAL PAD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362200" y="4052888"/>
            <a:ext cx="198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i="1" dirty="0">
                <a:solidFill>
                  <a:srgbClr val="990000"/>
                </a:solidFill>
              </a:rPr>
              <a:t>PRESSURE PAD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38200" y="44958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i="1" u="sng" dirty="0">
                <a:solidFill>
                  <a:srgbClr val="990000"/>
                </a:solidFill>
              </a:rPr>
              <a:t>C-ARM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4114800"/>
            <a:ext cx="3810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>
                <a:solidFill>
                  <a:srgbClr val="CC00CC"/>
                </a:solidFill>
              </a:rPr>
              <a:t>Advantages</a:t>
            </a:r>
          </a:p>
          <a:p>
            <a:r>
              <a:rPr lang="en-US" dirty="0"/>
              <a:t>More effective compression</a:t>
            </a:r>
          </a:p>
          <a:p>
            <a:r>
              <a:rPr lang="en-US" sz="2000" b="1" i="1" u="sng" dirty="0">
                <a:solidFill>
                  <a:srgbClr val="CC00CC"/>
                </a:solidFill>
              </a:rPr>
              <a:t>Dis-advantages</a:t>
            </a:r>
          </a:p>
          <a:p>
            <a:r>
              <a:rPr lang="en-US" dirty="0"/>
              <a:t>Doesn’t decrease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Time </a:t>
            </a:r>
            <a:r>
              <a:rPr lang="en-US" dirty="0"/>
              <a:t>to hemostasis / ambulation.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Patient discomfort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4812" y="3657600"/>
            <a:ext cx="1368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CLAMP 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8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dirty="0" smtClean="0"/>
              <a:t>Vascular access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292461"/>
              </p:ext>
            </p:extLst>
          </p:nvPr>
        </p:nvGraphicFramePr>
        <p:xfrm>
          <a:off x="685800" y="1828800"/>
          <a:ext cx="77724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1898227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Arterial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 smtClean="0"/>
                    </a:p>
                    <a:p>
                      <a:pPr algn="l"/>
                      <a:r>
                        <a:rPr lang="en-US" sz="2800" dirty="0" smtClean="0"/>
                        <a:t>Femoral </a:t>
                      </a:r>
                    </a:p>
                    <a:p>
                      <a:pPr algn="l"/>
                      <a:r>
                        <a:rPr lang="en-US" sz="2800" dirty="0" smtClean="0"/>
                        <a:t>Radial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Ulnar</a:t>
                      </a:r>
                    </a:p>
                    <a:p>
                      <a:r>
                        <a:rPr lang="en-US" sz="2800" dirty="0" smtClean="0"/>
                        <a:t>Brachial</a:t>
                      </a:r>
                    </a:p>
                    <a:p>
                      <a:r>
                        <a:rPr lang="en-US" sz="2800" dirty="0" smtClean="0"/>
                        <a:t>Axillary </a:t>
                      </a:r>
                    </a:p>
                    <a:p>
                      <a:r>
                        <a:rPr lang="en-US" sz="2800" dirty="0" smtClean="0"/>
                        <a:t>Lumbar </a:t>
                      </a:r>
                      <a:endParaRPr lang="en-US" sz="2800" dirty="0"/>
                    </a:p>
                  </a:txBody>
                  <a:tcPr/>
                </a:tc>
              </a:tr>
              <a:tr h="997373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Venous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Femoral </a:t>
                      </a:r>
                    </a:p>
                    <a:p>
                      <a:r>
                        <a:rPr lang="en-US" sz="2800" dirty="0" smtClean="0"/>
                        <a:t>Internal jugular 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Subclavian</a:t>
                      </a:r>
                      <a:endParaRPr lang="en-US" sz="2800" dirty="0" smtClean="0"/>
                    </a:p>
                    <a:p>
                      <a:r>
                        <a:rPr lang="en-US" sz="2800" dirty="0" err="1" smtClean="0"/>
                        <a:t>Antecubital</a:t>
                      </a:r>
                      <a:r>
                        <a:rPr lang="en-US" sz="2800" dirty="0" smtClean="0"/>
                        <a:t> 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5572780"/>
            <a:ext cx="5482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Antegrade</a:t>
            </a:r>
            <a:r>
              <a:rPr lang="en-US" sz="2800" dirty="0" smtClean="0"/>
              <a:t> and Retrograde approach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229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200" i="1" u="sng" dirty="0">
                <a:solidFill>
                  <a:srgbClr val="FFFF00"/>
                </a:solidFill>
              </a:rPr>
              <a:t>TOPICAL HEMOSTATIC AIDS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Picture 10" descr="Us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40100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Us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990600"/>
            <a:ext cx="40767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32886" y="4798874"/>
            <a:ext cx="71967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dirty="0"/>
              <a:t>A variety of topical patches, pads, bandages, and powders are </a:t>
            </a:r>
            <a:r>
              <a:rPr lang="en-US" dirty="0" smtClean="0"/>
              <a:t>available</a:t>
            </a:r>
          </a:p>
          <a:p>
            <a:pPr algn="ctr">
              <a:defRPr/>
            </a:pPr>
            <a:r>
              <a:rPr lang="en-US" dirty="0"/>
              <a:t>A</a:t>
            </a:r>
            <a:r>
              <a:rPr lang="en-US" dirty="0" smtClean="0"/>
              <a:t>ssist </a:t>
            </a:r>
            <a:r>
              <a:rPr lang="en-US" dirty="0"/>
              <a:t>with hemostasis with manual </a:t>
            </a:r>
            <a:r>
              <a:rPr lang="en-US" dirty="0" smtClean="0"/>
              <a:t>/ mechanical compression</a:t>
            </a:r>
            <a:r>
              <a:rPr lang="en-US" dirty="0"/>
              <a:t>. </a:t>
            </a:r>
          </a:p>
          <a:p>
            <a:pPr algn="ctr">
              <a:defRPr/>
            </a:pPr>
            <a:r>
              <a:rPr lang="en-US" dirty="0"/>
              <a:t>Accelerate the </a:t>
            </a:r>
            <a:r>
              <a:rPr lang="en-US" dirty="0" err="1"/>
              <a:t>natural</a:t>
            </a:r>
            <a:r>
              <a:rPr lang="en-US" dirty="0" err="1" smtClean="0"/>
              <a:t>clotting</a:t>
            </a:r>
            <a:r>
              <a:rPr lang="en-US" dirty="0" smtClean="0"/>
              <a:t> </a:t>
            </a:r>
            <a:r>
              <a:rPr lang="en-US" dirty="0"/>
              <a:t>process </a:t>
            </a:r>
            <a:r>
              <a:rPr lang="en-US" dirty="0" smtClean="0"/>
              <a:t>, thus facilitating hemostasis</a:t>
            </a:r>
            <a:endParaRPr lang="en-US" dirty="0"/>
          </a:p>
          <a:p>
            <a:pPr algn="ctr">
              <a:defRPr/>
            </a:pPr>
            <a:r>
              <a:rPr lang="en-US" dirty="0" smtClean="0"/>
              <a:t>Topical </a:t>
            </a:r>
            <a:r>
              <a:rPr lang="en-US" dirty="0"/>
              <a:t>agents leave no foreign body </a:t>
            </a:r>
            <a:r>
              <a:rPr lang="en-US" dirty="0" smtClean="0"/>
              <a:t>behind</a:t>
            </a:r>
          </a:p>
          <a:p>
            <a:pPr algn="ctr">
              <a:defRPr/>
            </a:pPr>
            <a:r>
              <a:rPr lang="en-US" dirty="0" smtClean="0"/>
              <a:t>Topical </a:t>
            </a:r>
            <a:r>
              <a:rPr lang="en-US" dirty="0"/>
              <a:t>agents still require </a:t>
            </a:r>
            <a:r>
              <a:rPr lang="en-US" dirty="0" smtClean="0"/>
              <a:t>compression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2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u="sng" dirty="0">
                <a:solidFill>
                  <a:schemeClr val="accent1"/>
                </a:solidFill>
              </a:rPr>
              <a:t>VASCULAR CLOSURE DEVICES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52400" y="1905000"/>
            <a:ext cx="9655528" cy="430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400" dirty="0"/>
              <a:t>Introduced in 1995 </a:t>
            </a:r>
            <a:endParaRPr lang="en-US" sz="2400" dirty="0" smtClean="0"/>
          </a:p>
          <a:p>
            <a:pPr algn="ctr">
              <a:lnSpc>
                <a:spcPct val="90000"/>
              </a:lnSpc>
              <a:defRPr/>
            </a:pPr>
            <a:r>
              <a:rPr lang="en-US" sz="2400" dirty="0" smtClean="0"/>
              <a:t>To </a:t>
            </a:r>
            <a:r>
              <a:rPr lang="en-US" sz="2400" dirty="0"/>
              <a:t>decrease vascular complications and </a:t>
            </a:r>
            <a:endParaRPr lang="en-US" sz="2400" dirty="0" smtClean="0"/>
          </a:p>
          <a:p>
            <a:pPr algn="ctr">
              <a:lnSpc>
                <a:spcPct val="90000"/>
              </a:lnSpc>
              <a:defRPr/>
            </a:pPr>
            <a:r>
              <a:rPr lang="en-US" sz="2400" dirty="0"/>
              <a:t>T</a:t>
            </a:r>
            <a:r>
              <a:rPr lang="en-US" sz="2400" dirty="0" smtClean="0"/>
              <a:t>o reduce </a:t>
            </a:r>
            <a:r>
              <a:rPr lang="en-US" sz="2400" dirty="0"/>
              <a:t>the time to hemostasis and </a:t>
            </a:r>
            <a:r>
              <a:rPr lang="en-US" sz="2400" dirty="0" smtClean="0"/>
              <a:t>ambulation</a:t>
            </a:r>
          </a:p>
          <a:p>
            <a:pPr algn="ctr">
              <a:lnSpc>
                <a:spcPct val="90000"/>
              </a:lnSpc>
              <a:defRPr/>
            </a:pPr>
            <a:endParaRPr lang="en-US" sz="2400" dirty="0"/>
          </a:p>
          <a:p>
            <a:pPr algn="ctr">
              <a:lnSpc>
                <a:spcPct val="90000"/>
              </a:lnSpc>
              <a:defRPr/>
            </a:pPr>
            <a:r>
              <a:rPr lang="en-US" sz="2400" b="1" i="1" u="sng" dirty="0">
                <a:solidFill>
                  <a:srgbClr val="66FF33"/>
                </a:solidFill>
              </a:rPr>
              <a:t>CLASSIFICATION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b="1" i="1" u="sng" dirty="0">
                <a:solidFill>
                  <a:srgbClr val="CC00CC"/>
                </a:solidFill>
              </a:rPr>
              <a:t>PASSIVE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200" dirty="0" smtClean="0"/>
              <a:t>Enhance </a:t>
            </a:r>
            <a:r>
              <a:rPr lang="en-US" sz="2200" dirty="0"/>
              <a:t>hemostasis with </a:t>
            </a:r>
            <a:r>
              <a:rPr lang="en-US" sz="2200" dirty="0" err="1"/>
              <a:t>prothrombotic</a:t>
            </a:r>
            <a:r>
              <a:rPr lang="en-US" sz="2200" dirty="0"/>
              <a:t> material or mechanical compression, </a:t>
            </a:r>
            <a:endParaRPr lang="en-US" sz="2200" dirty="0" smtClean="0"/>
          </a:p>
          <a:p>
            <a:pPr algn="ctr">
              <a:lnSpc>
                <a:spcPct val="90000"/>
              </a:lnSpc>
              <a:defRPr/>
            </a:pPr>
            <a:r>
              <a:rPr lang="en-US" sz="2200" dirty="0" smtClean="0"/>
              <a:t>But </a:t>
            </a:r>
            <a:r>
              <a:rPr lang="en-US" sz="2200" dirty="0"/>
              <a:t>do not achieve prompt hemostasis or shorten the time to ambulation </a:t>
            </a:r>
          </a:p>
          <a:p>
            <a:pPr algn="ctr">
              <a:lnSpc>
                <a:spcPct val="90000"/>
              </a:lnSpc>
              <a:defRPr/>
            </a:pPr>
            <a:endParaRPr lang="en-US" sz="2400" b="1" i="1" u="sng" dirty="0" smtClean="0">
              <a:solidFill>
                <a:srgbClr val="CC00CC"/>
              </a:solidFill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400" b="1" i="1" u="sng" dirty="0" smtClean="0">
                <a:solidFill>
                  <a:srgbClr val="CC00CC"/>
                </a:solidFill>
              </a:rPr>
              <a:t>ACTIVE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dirty="0" smtClean="0"/>
              <a:t>Suture (</a:t>
            </a:r>
            <a:r>
              <a:rPr lang="en-US" sz="2400" dirty="0" err="1"/>
              <a:t>P</a:t>
            </a:r>
            <a:r>
              <a:rPr lang="en-US" sz="2400" dirty="0" err="1" smtClean="0"/>
              <a:t>erclose</a:t>
            </a:r>
            <a:r>
              <a:rPr lang="en-US" sz="2400" dirty="0" smtClean="0"/>
              <a:t>), Collagen Plugs (</a:t>
            </a:r>
            <a:r>
              <a:rPr lang="en-US" sz="2400" dirty="0" err="1" smtClean="0"/>
              <a:t>Angioseal</a:t>
            </a:r>
            <a:r>
              <a:rPr lang="en-US" sz="2400" dirty="0" smtClean="0"/>
              <a:t>), Clips (</a:t>
            </a:r>
            <a:r>
              <a:rPr lang="en-US" sz="2400" dirty="0" err="1" smtClean="0"/>
              <a:t>Starclose</a:t>
            </a:r>
            <a:r>
              <a:rPr lang="en-US" sz="2400" dirty="0" smtClean="0"/>
              <a:t>)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400" dirty="0" smtClean="0"/>
              <a:t>Achieve </a:t>
            </a:r>
            <a:r>
              <a:rPr lang="en-US" sz="2400" dirty="0"/>
              <a:t>prompt hemostasis or shorten the time to ambulation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65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3200" dirty="0" smtClean="0"/>
              <a:t>Suture (</a:t>
            </a:r>
            <a:r>
              <a:rPr lang="en-US" sz="3200" dirty="0" err="1"/>
              <a:t>P</a:t>
            </a:r>
            <a:r>
              <a:rPr lang="en-US" sz="3200" dirty="0" err="1" smtClean="0"/>
              <a:t>erclose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4" name="Picture 5" descr="1%20nacmed%20pg%201_fig%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4724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685800"/>
            <a:ext cx="3886200" cy="2133600"/>
          </a:xfr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95600"/>
            <a:ext cx="3886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Untitled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53000"/>
            <a:ext cx="3886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8266" y="5029200"/>
            <a:ext cx="4273734" cy="1865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600" b="1" i="1" u="sng" dirty="0">
                <a:solidFill>
                  <a:srgbClr val="CC00CC"/>
                </a:solidFill>
              </a:rPr>
              <a:t>Success </a:t>
            </a:r>
            <a:r>
              <a:rPr lang="en-US" sz="1600" b="1" i="1" u="sng" dirty="0" smtClean="0">
                <a:solidFill>
                  <a:srgbClr val="CC00CC"/>
                </a:solidFill>
              </a:rPr>
              <a:t>rate : </a:t>
            </a:r>
            <a:r>
              <a:rPr lang="en-US" sz="1600" dirty="0" smtClean="0"/>
              <a:t>91–94%</a:t>
            </a:r>
            <a:endParaRPr lang="en-US" sz="1600" dirty="0"/>
          </a:p>
          <a:p>
            <a:pPr>
              <a:lnSpc>
                <a:spcPct val="90000"/>
              </a:lnSpc>
              <a:defRPr/>
            </a:pPr>
            <a:r>
              <a:rPr lang="en-US" sz="1600" b="1" i="1" u="sng" dirty="0" smtClean="0">
                <a:solidFill>
                  <a:srgbClr val="CC00CC"/>
                </a:solidFill>
              </a:rPr>
              <a:t>Advantages : 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 smtClean="0"/>
              <a:t>Closure </a:t>
            </a:r>
            <a:r>
              <a:rPr lang="en-US" sz="1600" dirty="0"/>
              <a:t>with only suture in the wall of the </a:t>
            </a:r>
            <a:r>
              <a:rPr lang="en-US" sz="1600" dirty="0" smtClean="0"/>
              <a:t>vessel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 smtClean="0"/>
              <a:t>No </a:t>
            </a:r>
            <a:r>
              <a:rPr lang="en-US" sz="1600" dirty="0" err="1"/>
              <a:t>thrombogenic</a:t>
            </a:r>
            <a:r>
              <a:rPr lang="en-US" sz="1600" dirty="0"/>
              <a:t> material in the </a:t>
            </a:r>
            <a:r>
              <a:rPr lang="en-US" sz="1600" dirty="0" smtClean="0"/>
              <a:t>lumen.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 smtClean="0"/>
              <a:t>Re-access </a:t>
            </a:r>
            <a:r>
              <a:rPr lang="en-US" sz="1600" dirty="0"/>
              <a:t>of the vessel has no </a:t>
            </a:r>
            <a:r>
              <a:rPr lang="en-US" sz="1600" dirty="0" smtClean="0"/>
              <a:t>restrictions</a:t>
            </a:r>
            <a:endParaRPr lang="en-US" sz="1600" dirty="0"/>
          </a:p>
          <a:p>
            <a:pPr>
              <a:lnSpc>
                <a:spcPct val="90000"/>
              </a:lnSpc>
              <a:defRPr/>
            </a:pPr>
            <a:r>
              <a:rPr lang="en-US" sz="1600" b="1" i="1" u="sng" dirty="0">
                <a:solidFill>
                  <a:srgbClr val="CC00CC"/>
                </a:solidFill>
              </a:rPr>
              <a:t>Disadvantages</a:t>
            </a:r>
            <a:r>
              <a:rPr lang="en-US" sz="1600" dirty="0"/>
              <a:t> </a:t>
            </a:r>
            <a:r>
              <a:rPr lang="en-US" sz="1600" dirty="0" smtClean="0"/>
              <a:t>: </a:t>
            </a:r>
          </a:p>
          <a:p>
            <a:pPr>
              <a:lnSpc>
                <a:spcPct val="90000"/>
              </a:lnSpc>
              <a:defRPr/>
            </a:pPr>
            <a:r>
              <a:rPr lang="en-US" sz="1600" dirty="0" smtClean="0"/>
              <a:t>Difficult </a:t>
            </a:r>
            <a:r>
              <a:rPr lang="en-US" sz="1600" dirty="0"/>
              <a:t>to learn than some of the other devices. </a:t>
            </a:r>
            <a:endParaRPr lang="en-US" sz="1600" dirty="0" smtClean="0"/>
          </a:p>
          <a:p>
            <a:pPr>
              <a:lnSpc>
                <a:spcPct val="90000"/>
              </a:lnSpc>
              <a:defRPr/>
            </a:pPr>
            <a:r>
              <a:rPr lang="en-US" sz="1600" dirty="0" smtClean="0"/>
              <a:t>Difficult </a:t>
            </a:r>
            <a:r>
              <a:rPr lang="en-US" sz="1600" dirty="0"/>
              <a:t>to use in calcified </a:t>
            </a:r>
            <a:r>
              <a:rPr lang="en-US" sz="1600" dirty="0" smtClean="0"/>
              <a:t>vessels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2052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4495800" cy="533400"/>
          </a:xfrm>
        </p:spPr>
        <p:txBody>
          <a:bodyPr/>
          <a:lstStyle/>
          <a:p>
            <a:pPr algn="l"/>
            <a:r>
              <a:rPr lang="en-US" sz="3200" dirty="0" err="1" smtClean="0"/>
              <a:t>Angioseal</a:t>
            </a:r>
            <a:r>
              <a:rPr lang="en-US" sz="3200" dirty="0" smtClean="0"/>
              <a:t> (Collagen plug)</a:t>
            </a:r>
            <a:endParaRPr lang="en-US" dirty="0"/>
          </a:p>
        </p:txBody>
      </p:sp>
      <p:pic>
        <p:nvPicPr>
          <p:cNvPr id="4" name="Picture 5" descr="1%20nacmed%20pg%201_fig%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4038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57856"/>
            <a:ext cx="4267200" cy="19233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3987832"/>
            <a:ext cx="8534401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i="1" u="sng" dirty="0" smtClean="0">
                <a:solidFill>
                  <a:srgbClr val="FF33CC"/>
                </a:solidFill>
              </a:rPr>
              <a:t>Components: </a:t>
            </a:r>
            <a:r>
              <a:rPr lang="en-GB" dirty="0" smtClean="0"/>
              <a:t>1</a:t>
            </a:r>
            <a:r>
              <a:rPr lang="en-GB" b="1" i="1" dirty="0" smtClean="0"/>
              <a:t>.</a:t>
            </a:r>
            <a:r>
              <a:rPr lang="en-GB" dirty="0" smtClean="0"/>
              <a:t>Biodegradable </a:t>
            </a:r>
            <a:r>
              <a:rPr lang="en-GB" dirty="0"/>
              <a:t>anchor (intra-arterial</a:t>
            </a:r>
            <a:r>
              <a:rPr lang="en-GB" dirty="0" smtClean="0"/>
              <a:t>), 2. Collagen </a:t>
            </a:r>
            <a:r>
              <a:rPr lang="en-GB" dirty="0"/>
              <a:t>plug (extra-arterial</a:t>
            </a:r>
            <a:r>
              <a:rPr lang="en-GB" dirty="0" smtClean="0"/>
              <a:t>), 3. 3-0 </a:t>
            </a:r>
            <a:r>
              <a:rPr lang="en-GB" dirty="0" err="1"/>
              <a:t>Vycril</a:t>
            </a:r>
            <a:r>
              <a:rPr lang="en-GB" dirty="0"/>
              <a:t> suture (with clinch knot)</a:t>
            </a:r>
          </a:p>
          <a:p>
            <a:pPr algn="just">
              <a:lnSpc>
                <a:spcPct val="80000"/>
              </a:lnSpc>
              <a:defRPr/>
            </a:pPr>
            <a:r>
              <a:rPr lang="en-US" b="1" i="1" u="sng" dirty="0" smtClean="0">
                <a:solidFill>
                  <a:srgbClr val="CC00CC"/>
                </a:solidFill>
              </a:rPr>
              <a:t>Success </a:t>
            </a:r>
            <a:r>
              <a:rPr lang="en-US" b="1" i="1" u="sng" dirty="0">
                <a:solidFill>
                  <a:srgbClr val="CC00CC"/>
                </a:solidFill>
              </a:rPr>
              <a:t>rate</a:t>
            </a:r>
            <a:r>
              <a:rPr lang="en-US" dirty="0"/>
              <a:t> </a:t>
            </a:r>
            <a:r>
              <a:rPr lang="en-US" dirty="0" smtClean="0"/>
              <a:t>: 90 </a:t>
            </a:r>
            <a:r>
              <a:rPr lang="en-US" dirty="0"/>
              <a:t>- 97</a:t>
            </a:r>
            <a:r>
              <a:rPr lang="en-US" dirty="0" smtClean="0"/>
              <a:t>%*</a:t>
            </a:r>
            <a:endParaRPr lang="en-US" dirty="0"/>
          </a:p>
          <a:p>
            <a:pPr algn="just">
              <a:lnSpc>
                <a:spcPct val="80000"/>
              </a:lnSpc>
              <a:defRPr/>
            </a:pPr>
            <a:r>
              <a:rPr lang="en-US" b="1" i="1" u="sng" dirty="0">
                <a:solidFill>
                  <a:srgbClr val="CC00CC"/>
                </a:solidFill>
              </a:rPr>
              <a:t>Advantages</a:t>
            </a:r>
            <a:r>
              <a:rPr lang="en-US" dirty="0"/>
              <a:t> </a:t>
            </a:r>
            <a:r>
              <a:rPr lang="en-US" dirty="0" smtClean="0"/>
              <a:t>: 1. One </a:t>
            </a:r>
            <a:r>
              <a:rPr lang="en-US" dirty="0"/>
              <a:t>of the easiest devices to learn and use.  </a:t>
            </a:r>
            <a:r>
              <a:rPr lang="en-US" dirty="0" smtClean="0"/>
              <a:t> 2. Has </a:t>
            </a:r>
            <a:r>
              <a:rPr lang="en-US" dirty="0"/>
              <a:t>a very high initial success rate.  </a:t>
            </a:r>
            <a:r>
              <a:rPr lang="en-US" dirty="0" smtClean="0"/>
              <a:t>3. The </a:t>
            </a:r>
            <a:r>
              <a:rPr lang="en-US" dirty="0"/>
              <a:t>collagen plug in the tract also acts to </a:t>
            </a:r>
            <a:r>
              <a:rPr lang="en-US" dirty="0" smtClean="0"/>
              <a:t>reduce </a:t>
            </a:r>
            <a:r>
              <a:rPr lang="en-US" dirty="0"/>
              <a:t>oozing  from the site</a:t>
            </a:r>
            <a:r>
              <a:rPr lang="en-US" dirty="0" smtClean="0"/>
              <a:t>. </a:t>
            </a:r>
          </a:p>
          <a:p>
            <a:pPr algn="just">
              <a:lnSpc>
                <a:spcPct val="80000"/>
              </a:lnSpc>
              <a:defRPr/>
            </a:pPr>
            <a:r>
              <a:rPr lang="en-US" dirty="0" smtClean="0"/>
              <a:t>4. The </a:t>
            </a:r>
            <a:r>
              <a:rPr lang="en-US" dirty="0"/>
              <a:t>retained components of the device are </a:t>
            </a:r>
            <a:r>
              <a:rPr lang="en-US" dirty="0" smtClean="0"/>
              <a:t>completely  resorbed</a:t>
            </a:r>
          </a:p>
          <a:p>
            <a:pPr algn="just"/>
            <a:r>
              <a:rPr lang="en-US" b="1" i="1" u="sng" dirty="0">
                <a:solidFill>
                  <a:srgbClr val="CC00CC"/>
                </a:solidFill>
              </a:rPr>
              <a:t>Disadvantages </a:t>
            </a:r>
            <a:r>
              <a:rPr lang="en-US" b="1" i="1" u="sng" dirty="0" smtClean="0">
                <a:solidFill>
                  <a:srgbClr val="CC00CC"/>
                </a:solidFill>
              </a:rPr>
              <a:t>: </a:t>
            </a:r>
            <a:r>
              <a:rPr lang="en-US" dirty="0" smtClean="0"/>
              <a:t>1. The </a:t>
            </a:r>
            <a:r>
              <a:rPr lang="en-US" dirty="0"/>
              <a:t>intravascular anchor has the potential to further obstruct a heavily diseased vessel. </a:t>
            </a:r>
            <a:r>
              <a:rPr lang="en-US" dirty="0" smtClean="0"/>
              <a:t>2. Embolization </a:t>
            </a:r>
            <a:r>
              <a:rPr lang="en-US" dirty="0"/>
              <a:t>of the intravascular </a:t>
            </a:r>
            <a:r>
              <a:rPr lang="en-US" dirty="0" smtClean="0"/>
              <a:t>anchor. 3. Repeat </a:t>
            </a:r>
            <a:r>
              <a:rPr lang="en-US" dirty="0"/>
              <a:t>access of the same vessel within 90 days of device deployment should be avoided using the same puncture </a:t>
            </a:r>
            <a:r>
              <a:rPr lang="en-US" dirty="0" smtClean="0"/>
              <a:t>site. 4. Infection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267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4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s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67200" y="152400"/>
            <a:ext cx="719955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 sz="2800" i="1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Vascular closure Devices: </a:t>
            </a:r>
            <a:r>
              <a:rPr lang="en-US" sz="2800" i="1" u="sng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Recommendations</a:t>
            </a:r>
            <a:r>
              <a:rPr lang="en-US" sz="2800" i="1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/>
            </a:r>
            <a:br>
              <a:rPr lang="en-US" sz="2800" i="1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US" sz="2800" i="1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ACCF/AHA/SCAI Guidelines </a:t>
            </a:r>
            <a:r>
              <a:rPr lang="en-US" sz="2800" i="1" u="sng" dirty="0">
                <a:solidFill>
                  <a:schemeClr val="tx2">
                    <a:lumMod val="40000"/>
                    <a:lumOff val="60000"/>
                  </a:schemeClr>
                </a:solidFill>
              </a:rPr>
              <a:t>for </a:t>
            </a:r>
            <a:r>
              <a:rPr lang="en-US" sz="2800" i="1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marL="347472" indent="-34747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1" u="sng" dirty="0" smtClean="0">
                <a:solidFill>
                  <a:srgbClr val="CC00CC"/>
                </a:solidFill>
              </a:rPr>
              <a:t>Class </a:t>
            </a:r>
            <a:r>
              <a:rPr lang="en-US" sz="2400" i="1" u="sng" dirty="0">
                <a:solidFill>
                  <a:srgbClr val="CC00CC"/>
                </a:solidFill>
              </a:rPr>
              <a:t>I</a:t>
            </a:r>
          </a:p>
          <a:p>
            <a:pPr marL="347472" indent="-34747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1. Patients considered for vascular closure devices should undergo a femoral angiogram to ensure their anatomic suitability for deployment. </a:t>
            </a:r>
          </a:p>
          <a:p>
            <a:pPr marL="347472" indent="-34747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1" u="sng" dirty="0">
                <a:solidFill>
                  <a:srgbClr val="CC00CC"/>
                </a:solidFill>
              </a:rPr>
              <a:t>Class </a:t>
            </a:r>
            <a:r>
              <a:rPr lang="en-US" sz="2400" i="1" u="sng" dirty="0" err="1">
                <a:solidFill>
                  <a:srgbClr val="CC00CC"/>
                </a:solidFill>
              </a:rPr>
              <a:t>IIa</a:t>
            </a:r>
            <a:endParaRPr lang="en-US" sz="2400" i="1" u="sng" dirty="0">
              <a:solidFill>
                <a:srgbClr val="CC00CC"/>
              </a:solidFill>
            </a:endParaRPr>
          </a:p>
          <a:p>
            <a:pPr marL="347472" indent="-34747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1. The use of vascular closure devices is reasonable for the purposes of achieving faster hemostasis and earlier ambulation </a:t>
            </a:r>
          </a:p>
          <a:p>
            <a:pPr marL="347472" indent="-34747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i="1" u="sng" dirty="0">
                <a:solidFill>
                  <a:srgbClr val="CC00CC"/>
                </a:solidFill>
              </a:rPr>
              <a:t>Class III: NO BENEFIT</a:t>
            </a:r>
          </a:p>
          <a:p>
            <a:pPr marL="347472" indent="-347472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1. The routine use of vascular closure devices is not recommended for the purpose of decreasing vascular complications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2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62000" y="2971800"/>
            <a:ext cx="7772400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6000" i="1" dirty="0">
                <a:latin typeface="Aharoni" pitchFamily="2" charset="-79"/>
                <a:cs typeface="Aharoni" pitchFamily="2" charset="-79"/>
              </a:rPr>
              <a:t>Thank </a:t>
            </a:r>
            <a:r>
              <a:rPr lang="en-US" sz="6000" i="1" dirty="0" smtClean="0">
                <a:latin typeface="Aharoni" pitchFamily="2" charset="-79"/>
                <a:cs typeface="Aharoni" pitchFamily="2" charset="-79"/>
              </a:rPr>
              <a:t>You</a:t>
            </a:r>
            <a:endParaRPr lang="en-US" sz="6000" i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1661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3200" dirty="0" smtClean="0"/>
              <a:t>Femoral access - anatomy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91000"/>
            <a:ext cx="438912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38912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85800"/>
            <a:ext cx="8782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CFA- Continuation </a:t>
            </a:r>
            <a:r>
              <a:rPr lang="en-US" sz="1600" dirty="0"/>
              <a:t>of External Iliac A below Inguinal ligament to bifurcation into PFA and SFA</a:t>
            </a:r>
          </a:p>
          <a:p>
            <a:pPr algn="ctr"/>
            <a:r>
              <a:rPr lang="en-US" sz="1600" dirty="0"/>
              <a:t>or</a:t>
            </a:r>
          </a:p>
          <a:p>
            <a:pPr algn="ctr"/>
            <a:r>
              <a:rPr lang="en-US" sz="1600" dirty="0" err="1"/>
              <a:t>Angiographically</a:t>
            </a:r>
            <a:r>
              <a:rPr lang="en-US" sz="1600" dirty="0"/>
              <a:t>–segment between origin of Inferior </a:t>
            </a:r>
            <a:r>
              <a:rPr lang="en-US" sz="1600" dirty="0" err="1"/>
              <a:t>epigastric</a:t>
            </a:r>
            <a:r>
              <a:rPr lang="en-US" sz="1600" dirty="0"/>
              <a:t> artery and bifurcation into SFA &amp; </a:t>
            </a:r>
            <a:r>
              <a:rPr lang="en-US" sz="1600" dirty="0" smtClean="0"/>
              <a:t>PFA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89" y="1752601"/>
            <a:ext cx="371871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4232275"/>
            <a:ext cx="3733800" cy="2397125"/>
          </a:xfrm>
        </p:spPr>
      </p:pic>
    </p:spTree>
    <p:extLst>
      <p:ext uri="{BB962C8B-B14F-4D97-AF65-F5344CB8AC3E}">
        <p14:creationId xmlns:p14="http://schemas.microsoft.com/office/powerpoint/2010/main" val="16005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z="3200" dirty="0"/>
              <a:t>Femoral access</a:t>
            </a:r>
            <a:br>
              <a:rPr lang="en-US" sz="3200" dirty="0"/>
            </a:br>
            <a:r>
              <a:rPr lang="en-US" sz="2000" dirty="0" smtClean="0">
                <a:solidFill>
                  <a:srgbClr val="FFC000"/>
                </a:solidFill>
              </a:rPr>
              <a:t>Site of puncture -&gt; CFA </a:t>
            </a:r>
            <a:r>
              <a:rPr lang="en-US" sz="2000" dirty="0">
                <a:solidFill>
                  <a:srgbClr val="FFC000"/>
                </a:solidFill>
              </a:rPr>
              <a:t>: 2cm below inguinal ligament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522095"/>
              </p:ext>
            </p:extLst>
          </p:nvPr>
        </p:nvGraphicFramePr>
        <p:xfrm>
          <a:off x="228600" y="1371600"/>
          <a:ext cx="8686800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3048000"/>
                <a:gridCol w="3505200"/>
              </a:tblGrid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Inguinal skin crease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Point of maximal pulsation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/>
                        <a:t>Fluoroscopy –femoral head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just"/>
                      <a:r>
                        <a:rPr lang="en-US" dirty="0" smtClean="0"/>
                        <a:t>Misleading – skin crease is distal to bifurcation (</a:t>
                      </a:r>
                      <a:r>
                        <a:rPr lang="en-US" b="0" dirty="0" smtClean="0"/>
                        <a:t>CFA bifurcation was </a:t>
                      </a:r>
                      <a:r>
                        <a:rPr lang="en-US" b="0" dirty="0" err="1" smtClean="0"/>
                        <a:t>approx</a:t>
                      </a:r>
                      <a:r>
                        <a:rPr lang="en-US" b="0" dirty="0" smtClean="0"/>
                        <a:t> 6 mm above skin crease</a:t>
                      </a:r>
                      <a:r>
                        <a:rPr lang="en-US" dirty="0" smtClean="0"/>
                        <a:t>) </a:t>
                      </a:r>
                      <a:r>
                        <a:rPr lang="en-US" b="0" dirty="0" smtClean="0"/>
                        <a:t>in &gt; 70% of people, especially in obese</a:t>
                      </a:r>
                    </a:p>
                    <a:p>
                      <a:pPr lvl="0" algn="just"/>
                      <a:endParaRPr lang="en-US" dirty="0" smtClean="0"/>
                    </a:p>
                    <a:p>
                      <a:pPr lvl="0" algn="just"/>
                      <a:r>
                        <a:rPr lang="en-US" dirty="0" smtClean="0"/>
                        <a:t>50% rely on skin crease and get into low punctures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b="1" dirty="0" smtClean="0"/>
                    </a:p>
                    <a:p>
                      <a:pPr algn="just"/>
                      <a:endParaRPr lang="en-US" b="1" dirty="0" smtClean="0"/>
                    </a:p>
                    <a:p>
                      <a:pPr algn="just"/>
                      <a:endParaRPr lang="en-US" b="1" dirty="0" smtClean="0"/>
                    </a:p>
                    <a:p>
                      <a:pPr algn="just"/>
                      <a:endParaRPr lang="en-US" b="1" dirty="0" smtClean="0"/>
                    </a:p>
                    <a:p>
                      <a:pPr algn="just"/>
                      <a:endParaRPr lang="en-US" b="1" dirty="0" smtClean="0"/>
                    </a:p>
                    <a:p>
                      <a:pPr algn="just"/>
                      <a:endParaRPr lang="en-US" b="1" dirty="0" smtClean="0"/>
                    </a:p>
                    <a:p>
                      <a:pPr algn="just"/>
                      <a:endParaRPr lang="en-US" b="1" dirty="0" smtClean="0"/>
                    </a:p>
                    <a:p>
                      <a:pPr algn="just"/>
                      <a:endParaRPr lang="en-US" b="1" dirty="0" smtClean="0"/>
                    </a:p>
                    <a:p>
                      <a:pPr algn="just"/>
                      <a:endParaRPr lang="en-US" b="1" dirty="0" smtClean="0"/>
                    </a:p>
                    <a:p>
                      <a:pPr algn="just"/>
                      <a:r>
                        <a:rPr lang="en-US" sz="1400" b="0" dirty="0" smtClean="0"/>
                        <a:t>A-inguinal ligament</a:t>
                      </a:r>
                    </a:p>
                    <a:p>
                      <a:pPr algn="just"/>
                      <a:r>
                        <a:rPr lang="en-US" sz="1400" b="0" dirty="0" smtClean="0"/>
                        <a:t>B-point of maximal impulse</a:t>
                      </a:r>
                    </a:p>
                    <a:p>
                      <a:pPr algn="just"/>
                      <a:r>
                        <a:rPr lang="en-US" sz="1400" b="0" dirty="0" smtClean="0"/>
                        <a:t>C-bifurcation of CFA</a:t>
                      </a:r>
                    </a:p>
                    <a:p>
                      <a:pPr algn="just"/>
                      <a:r>
                        <a:rPr lang="en-US" sz="1400" b="0" dirty="0" smtClean="0"/>
                        <a:t>D-inguinal crease</a:t>
                      </a:r>
                    </a:p>
                    <a:p>
                      <a:r>
                        <a:rPr lang="en-US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Issues: 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Maximum impulse maybe over SFA in 5% </a:t>
                      </a:r>
                    </a:p>
                    <a:p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May not obtain a good impulse in obese –may need to rotate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2971800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429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108" y="4191000"/>
            <a:ext cx="1635492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94" y="4191000"/>
            <a:ext cx="1658206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914400"/>
            <a:ext cx="304064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Landmarks used to guide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6483" y="5943600"/>
            <a:ext cx="35303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u="sng" dirty="0">
                <a:solidFill>
                  <a:srgbClr val="CC00CC"/>
                </a:solidFill>
              </a:rPr>
              <a:t>Localization of the skin nick by fluoroscopy</a:t>
            </a:r>
            <a:r>
              <a:rPr lang="en-US" sz="1400" dirty="0"/>
              <a:t>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Nick </a:t>
            </a:r>
            <a:r>
              <a:rPr lang="en-US" sz="1400" dirty="0">
                <a:solidFill>
                  <a:schemeClr val="bg1"/>
                </a:solidFill>
              </a:rPr>
              <a:t>to overlie the </a:t>
            </a:r>
            <a:r>
              <a:rPr lang="en-US" sz="1400" dirty="0" err="1" smtClean="0">
                <a:solidFill>
                  <a:schemeClr val="bg1"/>
                </a:solidFill>
              </a:rPr>
              <a:t>inf</a:t>
            </a:r>
            <a:r>
              <a:rPr lang="en-US" sz="1400" dirty="0" smtClean="0">
                <a:solidFill>
                  <a:schemeClr val="bg1"/>
                </a:solidFill>
              </a:rPr>
              <a:t>: border </a:t>
            </a:r>
            <a:r>
              <a:rPr lang="en-US" sz="1400" dirty="0">
                <a:solidFill>
                  <a:schemeClr val="bg1"/>
                </a:solidFill>
              </a:rPr>
              <a:t>of </a:t>
            </a:r>
            <a:r>
              <a:rPr lang="en-US" sz="1400" dirty="0" smtClean="0">
                <a:solidFill>
                  <a:schemeClr val="bg1"/>
                </a:solidFill>
              </a:rPr>
              <a:t>femoral head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Puncture at the center of femoral head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2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 smtClean="0"/>
              <a:t>Femoral -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01000" cy="5257800"/>
          </a:xfrm>
        </p:spPr>
        <p:txBody>
          <a:bodyPr/>
          <a:lstStyle/>
          <a:p>
            <a:r>
              <a:rPr lang="en-US" sz="2400" dirty="0" smtClean="0"/>
              <a:t>Bleeding and hematoma (5-10%)</a:t>
            </a:r>
          </a:p>
          <a:p>
            <a:r>
              <a:rPr lang="en-US" sz="2400" dirty="0" smtClean="0"/>
              <a:t>RPH</a:t>
            </a:r>
          </a:p>
          <a:p>
            <a:r>
              <a:rPr lang="en-US" sz="2400" dirty="0" smtClean="0"/>
              <a:t>Local complications of femoral access (2-10%)</a:t>
            </a:r>
          </a:p>
          <a:p>
            <a:pPr lvl="1"/>
            <a:r>
              <a:rPr lang="en-US" dirty="0" err="1" smtClean="0"/>
              <a:t>Pseudoaneurysm</a:t>
            </a:r>
            <a:r>
              <a:rPr lang="en-US" dirty="0" smtClean="0"/>
              <a:t> </a:t>
            </a:r>
            <a:r>
              <a:rPr lang="en-US" dirty="0"/>
              <a:t>(1-6%)</a:t>
            </a:r>
          </a:p>
          <a:p>
            <a:pPr lvl="1"/>
            <a:r>
              <a:rPr lang="en-US" dirty="0"/>
              <a:t>AV </a:t>
            </a:r>
            <a:r>
              <a:rPr lang="en-US" dirty="0" smtClean="0"/>
              <a:t>fistula </a:t>
            </a:r>
            <a:r>
              <a:rPr lang="en-US" dirty="0"/>
              <a:t>(1%)</a:t>
            </a:r>
          </a:p>
          <a:p>
            <a:pPr lvl="1"/>
            <a:r>
              <a:rPr lang="en-US" dirty="0"/>
              <a:t>Dissection acute closure (&lt;1%)</a:t>
            </a:r>
          </a:p>
          <a:p>
            <a:pPr lvl="1"/>
            <a:r>
              <a:rPr lang="en-US" dirty="0"/>
              <a:t>Thrombosis distal </a:t>
            </a:r>
            <a:r>
              <a:rPr lang="en-US" dirty="0" err="1" smtClean="0"/>
              <a:t>embolisation</a:t>
            </a:r>
            <a:r>
              <a:rPr lang="en-US" dirty="0" smtClean="0"/>
              <a:t> (1%)</a:t>
            </a:r>
          </a:p>
          <a:p>
            <a:pPr lvl="1"/>
            <a:r>
              <a:rPr lang="en-US" dirty="0" smtClean="0"/>
              <a:t>Infection</a:t>
            </a:r>
          </a:p>
          <a:p>
            <a:pPr lvl="1"/>
            <a:r>
              <a:rPr lang="en-US" dirty="0" smtClean="0"/>
              <a:t>Nerve damage</a:t>
            </a:r>
          </a:p>
          <a:p>
            <a:r>
              <a:rPr lang="en-US" sz="2400" b="0" dirty="0" smtClean="0"/>
              <a:t>Puncture site relation to complications </a:t>
            </a:r>
          </a:p>
          <a:p>
            <a:pPr lvl="1"/>
            <a:r>
              <a:rPr lang="en-US" sz="1600" b="0" dirty="0" smtClean="0"/>
              <a:t>Low puncture: </a:t>
            </a:r>
            <a:r>
              <a:rPr lang="en-US" sz="1600" b="0" dirty="0" err="1" smtClean="0"/>
              <a:t>Pseudoaneurysm</a:t>
            </a:r>
            <a:r>
              <a:rPr lang="en-US" sz="1600" b="0" dirty="0" smtClean="0"/>
              <a:t>, AV fistula, Nerve damage, Hematoma</a:t>
            </a:r>
          </a:p>
          <a:p>
            <a:pPr lvl="1"/>
            <a:r>
              <a:rPr lang="en-US" sz="1600" b="0" dirty="0" smtClean="0"/>
              <a:t>High punctures / posterior punctures: RPH , Hematoma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31132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FEMORAL - WHEN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981200"/>
            <a:ext cx="5562600" cy="4114800"/>
          </a:xfrm>
        </p:spPr>
        <p:txBody>
          <a:bodyPr/>
          <a:lstStyle/>
          <a:p>
            <a:r>
              <a:rPr lang="en-US" dirty="0"/>
              <a:t>IABP</a:t>
            </a:r>
            <a:endParaRPr lang="en-US" b="0" dirty="0"/>
          </a:p>
          <a:p>
            <a:r>
              <a:rPr lang="en-US" b="0" dirty="0" err="1"/>
              <a:t>Rotablator</a:t>
            </a:r>
            <a:endParaRPr lang="en-US" b="0" dirty="0"/>
          </a:p>
          <a:p>
            <a:r>
              <a:rPr lang="en-US" i="1" dirty="0"/>
              <a:t>B</a:t>
            </a:r>
            <a:r>
              <a:rPr lang="en-US" i="1" dirty="0" smtClean="0"/>
              <a:t>ifurcation </a:t>
            </a:r>
            <a:r>
              <a:rPr lang="en-US" i="1" dirty="0"/>
              <a:t>strategies</a:t>
            </a:r>
            <a:endParaRPr lang="en-US" b="0" dirty="0"/>
          </a:p>
          <a:p>
            <a:r>
              <a:rPr lang="en-US" b="0" dirty="0"/>
              <a:t>S</a:t>
            </a:r>
            <a:r>
              <a:rPr lang="en-US" b="0" dirty="0" smtClean="0"/>
              <a:t>tructural </a:t>
            </a:r>
            <a:r>
              <a:rPr lang="en-US" b="0" dirty="0"/>
              <a:t>HD interventions</a:t>
            </a:r>
          </a:p>
          <a:p>
            <a:r>
              <a:rPr lang="en-US" b="0" dirty="0"/>
              <a:t>LMCA intervention</a:t>
            </a:r>
          </a:p>
          <a:p>
            <a:r>
              <a:rPr lang="en-US" i="1" dirty="0"/>
              <a:t>Acute MI 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1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3200" dirty="0" smtClean="0"/>
              <a:t>Radial access –Basic anatomy</a:t>
            </a:r>
            <a:endParaRPr lang="en-US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1"/>
            <a:ext cx="3124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28765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90600"/>
            <a:ext cx="3276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96" y="6019800"/>
            <a:ext cx="8199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2"/>
                </a:solidFill>
              </a:rPr>
              <a:t>Allens</a:t>
            </a:r>
            <a:r>
              <a:rPr lang="en-US" dirty="0" smtClean="0">
                <a:solidFill>
                  <a:schemeClr val="tx2"/>
                </a:solidFill>
              </a:rPr>
              <a:t> test: </a:t>
            </a:r>
          </a:p>
          <a:p>
            <a:pPr algn="ctr"/>
            <a:r>
              <a:rPr lang="en-US" dirty="0" smtClean="0"/>
              <a:t>Once an absolute requisite before doing a radial procedure is no longer considered so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5257800"/>
            <a:ext cx="2639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Palmar arch complete in 80%</a:t>
            </a:r>
          </a:p>
          <a:p>
            <a:r>
              <a:rPr lang="en-US" sz="1600" dirty="0" smtClean="0"/>
              <a:t>Dom: supply to hand by ulnar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5181600"/>
            <a:ext cx="5134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Puncture site – not over a joint, so no bleeding with motion</a:t>
            </a:r>
          </a:p>
          <a:p>
            <a:r>
              <a:rPr lang="en-US" sz="1600" dirty="0" smtClean="0"/>
              <a:t>Flat bony radium provides ease of compression</a:t>
            </a:r>
          </a:p>
          <a:p>
            <a:r>
              <a:rPr lang="en-US" sz="1600" dirty="0" smtClean="0"/>
              <a:t>Vast </a:t>
            </a:r>
            <a:r>
              <a:rPr lang="en-US" sz="1600" dirty="0" err="1" smtClean="0"/>
              <a:t>collateralisation</a:t>
            </a:r>
            <a:r>
              <a:rPr lang="en-US" sz="1600" dirty="0" smtClean="0"/>
              <a:t> – prevents hand ischemia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274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sz="3200" b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Radial Access: </a:t>
            </a:r>
            <a:r>
              <a:rPr 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2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Proximal </a:t>
            </a:r>
            <a:r>
              <a:rPr lang="en-US" sz="2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</a:t>
            </a:r>
            <a:r>
              <a:rPr lang="en-US" sz="2400" b="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styloid</a:t>
            </a:r>
            <a:r>
              <a:rPr lang="en-US" sz="2400" b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process – Not really the wrist</a:t>
            </a:r>
            <a:r>
              <a:rPr lang="en-US" sz="2400" b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en-US" sz="32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724975"/>
              </p:ext>
            </p:extLst>
          </p:nvPr>
        </p:nvGraphicFramePr>
        <p:xfrm>
          <a:off x="228600" y="1219200"/>
          <a:ext cx="4733902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Bitmap Image" r:id="rId3" imgW="6047619" imgH="3704762" progId="">
                  <p:embed/>
                </p:oleObj>
              </mc:Choice>
              <mc:Fallback>
                <p:oleObj name="Bitmap Image" r:id="rId3" imgW="6047619" imgH="3704762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4733902" cy="33528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44500"/>
              </p:ext>
            </p:extLst>
          </p:nvPr>
        </p:nvGraphicFramePr>
        <p:xfrm>
          <a:off x="4132263" y="4419600"/>
          <a:ext cx="4859337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Bitmap Image" r:id="rId5" imgW="7504762" imgH="5466667" progId="">
                  <p:embed/>
                </p:oleObj>
              </mc:Choice>
              <mc:Fallback>
                <p:oleObj name="Bitmap Image" r:id="rId5" imgW="7504762" imgH="5466667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263" y="4419600"/>
                        <a:ext cx="4859337" cy="2286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2"/>
                        </a:solidFill>
                        <a:miter lim="800000"/>
                        <a:headEnd type="none" w="sm" len="sm"/>
                        <a:tailEnd type="none" w="sm" len="sm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51331" y="1219200"/>
            <a:ext cx="3687869" cy="311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en-US" dirty="0"/>
              <a:t>Use a 21 G x 2.5 cm thin wall </a:t>
            </a:r>
            <a:r>
              <a:rPr lang="en-US" dirty="0" smtClean="0"/>
              <a:t>needle</a:t>
            </a:r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err="1"/>
              <a:t>cannulate</a:t>
            </a:r>
            <a:r>
              <a:rPr lang="en-US" dirty="0"/>
              <a:t> the radial artery</a:t>
            </a:r>
          </a:p>
          <a:p>
            <a:pPr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en-US" dirty="0"/>
              <a:t>Advance a 0.025 inch </a:t>
            </a:r>
            <a:r>
              <a:rPr lang="en-US" dirty="0" err="1"/>
              <a:t>guidewire</a:t>
            </a:r>
            <a:r>
              <a:rPr lang="en-US" dirty="0"/>
              <a:t> </a:t>
            </a:r>
            <a:endParaRPr lang="en-US" dirty="0" smtClean="0"/>
          </a:p>
          <a:p>
            <a:pPr>
              <a:lnSpc>
                <a:spcPct val="90000"/>
              </a:lnSpc>
              <a:spcBef>
                <a:spcPct val="35000"/>
              </a:spcBef>
            </a:pPr>
            <a:r>
              <a:rPr lang="en-US" dirty="0" smtClean="0"/>
              <a:t>through </a:t>
            </a:r>
            <a:r>
              <a:rPr lang="en-US" dirty="0"/>
              <a:t>the needle</a:t>
            </a:r>
          </a:p>
          <a:p>
            <a:pPr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Insert the introducer /sheath</a:t>
            </a:r>
          </a:p>
          <a:p>
            <a:pPr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 Give  the “cocktail</a:t>
            </a:r>
            <a:r>
              <a:rPr lang="en-US" dirty="0">
                <a:solidFill>
                  <a:schemeClr val="tx2"/>
                </a:solidFill>
              </a:rPr>
              <a:t>” of 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CCB – </a:t>
            </a:r>
            <a:r>
              <a:rPr lang="en-US" dirty="0">
                <a:solidFill>
                  <a:schemeClr val="tx2"/>
                </a:solidFill>
              </a:rPr>
              <a:t>Verapamil or </a:t>
            </a:r>
            <a:r>
              <a:rPr lang="en-US" dirty="0" err="1" smtClean="0">
                <a:solidFill>
                  <a:schemeClr val="tx2"/>
                </a:solidFill>
              </a:rPr>
              <a:t>Diltiazem</a:t>
            </a:r>
            <a:r>
              <a:rPr lang="en-US" dirty="0" smtClean="0">
                <a:solidFill>
                  <a:schemeClr val="tx2"/>
                </a:solidFill>
              </a:rPr>
              <a:t> 2-5 mg</a:t>
            </a:r>
          </a:p>
          <a:p>
            <a:pPr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Nitroglycerine100-200 mcg</a:t>
            </a:r>
          </a:p>
          <a:p>
            <a:pPr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Heparin </a:t>
            </a:r>
            <a:r>
              <a:rPr lang="en-US" dirty="0">
                <a:solidFill>
                  <a:schemeClr val="tx2"/>
                </a:solidFill>
              </a:rPr>
              <a:t>bolus </a:t>
            </a:r>
            <a:r>
              <a:rPr lang="en-US" dirty="0" smtClean="0">
                <a:solidFill>
                  <a:schemeClr val="tx2"/>
                </a:solidFill>
              </a:rPr>
              <a:t>50 units/kg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5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EI life expectancy">
  <a:themeElements>
    <a:clrScheme name="">
      <a:dk1>
        <a:srgbClr val="676767"/>
      </a:dk1>
      <a:lt1>
        <a:srgbClr val="FFFFFF"/>
      </a:lt1>
      <a:dk2>
        <a:srgbClr val="000000"/>
      </a:dk2>
      <a:lt2>
        <a:srgbClr val="FAFD00"/>
      </a:lt2>
      <a:accent1>
        <a:srgbClr val="FC0128"/>
      </a:accent1>
      <a:accent2>
        <a:srgbClr val="FF5008"/>
      </a:accent2>
      <a:accent3>
        <a:srgbClr val="AAAAAA"/>
      </a:accent3>
      <a:accent4>
        <a:srgbClr val="DADADA"/>
      </a:accent4>
      <a:accent5>
        <a:srgbClr val="FDAAAC"/>
      </a:accent5>
      <a:accent6>
        <a:srgbClr val="E74806"/>
      </a:accent6>
      <a:hlink>
        <a:srgbClr val="FE9B03"/>
      </a:hlink>
      <a:folHlink>
        <a:srgbClr val="2323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EI life expectanc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I life expectancy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EI life expectancy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I life expectancy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I life expectanc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I life expectanc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EI life expectanc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ludman -vascular access</Template>
  <TotalTime>721</TotalTime>
  <Words>1794</Words>
  <Application>Microsoft Office PowerPoint</Application>
  <PresentationFormat>On-screen Show (4:3)</PresentationFormat>
  <Paragraphs>330</Paragraphs>
  <Slides>36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ACEI life expectancy</vt:lpstr>
      <vt:lpstr>Bitmap Image</vt:lpstr>
      <vt:lpstr>Vascular Access  and  Basic Hardware</vt:lpstr>
      <vt:lpstr>Vascular access</vt:lpstr>
      <vt:lpstr>Vascular access</vt:lpstr>
      <vt:lpstr>Femoral access - anatomy</vt:lpstr>
      <vt:lpstr>Femoral access Site of puncture -&gt; CFA : 2cm below inguinal ligament</vt:lpstr>
      <vt:lpstr>Femoral - complications</vt:lpstr>
      <vt:lpstr>FEMORAL - WHEN</vt:lpstr>
      <vt:lpstr>Radial access –Basic anatomy</vt:lpstr>
      <vt:lpstr>Radial Access:  Proximal to styloid process – Not really the wrist!</vt:lpstr>
      <vt:lpstr>Radial access – indications, contraindications</vt:lpstr>
      <vt:lpstr>Trans-radial  - Access Site Complications</vt:lpstr>
      <vt:lpstr>Radial access</vt:lpstr>
      <vt:lpstr>PowerPoint Presentation</vt:lpstr>
      <vt:lpstr>Developments with trans-radial equipment </vt:lpstr>
      <vt:lpstr>Ulnar access </vt:lpstr>
      <vt:lpstr>Brachial access – seldom done Cutdown / puncture</vt:lpstr>
      <vt:lpstr>Brachial Access - Complications</vt:lpstr>
      <vt:lpstr>Femoral venous access</vt:lpstr>
      <vt:lpstr>Subclavian venous access</vt:lpstr>
      <vt:lpstr>Subclavian venous access</vt:lpstr>
      <vt:lpstr>IJV access</vt:lpstr>
      <vt:lpstr>Internal jugular vein access</vt:lpstr>
      <vt:lpstr>Venous access</vt:lpstr>
      <vt:lpstr>Venous access - complications</vt:lpstr>
      <vt:lpstr>PowerPoint Presentation</vt:lpstr>
      <vt:lpstr>Hemostasis</vt:lpstr>
      <vt:lpstr>PowerPoint Presentation</vt:lpstr>
      <vt:lpstr>Manual compression</vt:lpstr>
      <vt:lpstr>Mechanical compression</vt:lpstr>
      <vt:lpstr>TOPICAL HEMOSTATIC AIDS</vt:lpstr>
      <vt:lpstr>VASCULAR CLOSURE DEVICES</vt:lpstr>
      <vt:lpstr>Suture (Perclose)</vt:lpstr>
      <vt:lpstr>Angioseal (Collagen plug)</vt:lpstr>
      <vt:lpstr>PowerPoint Presentation</vt:lpstr>
      <vt:lpstr>Vascular closure Devices: Recommendations ACCF/AHA/SCAI Guidelines for PCI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Vascular Access  and  Basic Hardware</dc:title>
  <dc:creator>user</dc:creator>
  <cp:lastModifiedBy>user</cp:lastModifiedBy>
  <cp:revision>55</cp:revision>
  <dcterms:created xsi:type="dcterms:W3CDTF">2006-08-16T00:00:00Z</dcterms:created>
  <dcterms:modified xsi:type="dcterms:W3CDTF">2015-02-14T17:35:23Z</dcterms:modified>
</cp:coreProperties>
</file>